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20"/>
  </p:notesMasterIdLst>
  <p:sldIdLst>
    <p:sldId id="293" r:id="rId2"/>
    <p:sldId id="281" r:id="rId3"/>
    <p:sldId id="294" r:id="rId4"/>
    <p:sldId id="310" r:id="rId5"/>
    <p:sldId id="300" r:id="rId6"/>
    <p:sldId id="301" r:id="rId7"/>
    <p:sldId id="304" r:id="rId8"/>
    <p:sldId id="302" r:id="rId9"/>
    <p:sldId id="306" r:id="rId10"/>
    <p:sldId id="308" r:id="rId11"/>
    <p:sldId id="309" r:id="rId12"/>
    <p:sldId id="311" r:id="rId13"/>
    <p:sldId id="312" r:id="rId14"/>
    <p:sldId id="314" r:id="rId15"/>
    <p:sldId id="315" r:id="rId16"/>
    <p:sldId id="317" r:id="rId17"/>
    <p:sldId id="296" r:id="rId18"/>
    <p:sldId id="295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jf open 粉圓 1.1" panose="020F0500000000000000" pitchFamily="34" charset="-120"/>
      <p:regular r:id="rId25"/>
    </p:embeddedFont>
    <p:embeddedFont>
      <p:font typeface="Ubuntu" panose="02020500000000000000" charset="0"/>
      <p:bold r:id="rId26"/>
      <p:boldItalic r:id="rId27"/>
    </p:embeddedFont>
    <p:embeddedFont>
      <p:font typeface="粒線體 等寬" panose="020F0400000000000000" pitchFamily="34" charset="-120"/>
      <p:regular r:id="rId28"/>
    </p:embeddedFont>
    <p:embeddedFont>
      <p:font typeface="激燃體 1.3 Black" panose="020B0A00000000000000" pitchFamily="34" charset="-120"/>
      <p:bold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hbhEhXKTSD6V75ik4X8ae/TcS5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333"/>
    <a:srgbClr val="F28383"/>
    <a:srgbClr val="B171D4"/>
    <a:srgbClr val="F9B458"/>
    <a:srgbClr val="619888"/>
    <a:srgbClr val="4EBC9D"/>
    <a:srgbClr val="FFFFFF"/>
    <a:srgbClr val="99BC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4FFFF3-AD38-4727-BA6A-636747385C40}">
  <a:tblStyle styleId="{3A4FFFF3-AD38-4727-BA6A-636747385C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71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46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8324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3075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7834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4922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1349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273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6899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0357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093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865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085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960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8718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4045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227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7536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9784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442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-3321704" y="-3935391"/>
            <a:ext cx="7835660" cy="7870782"/>
            <a:chOff x="1813" y="0"/>
            <a:chExt cx="809173" cy="812800"/>
          </a:xfrm>
        </p:grpSpPr>
        <p:sp>
          <p:nvSpPr>
            <p:cNvPr id="85" name="Google Shape;85;p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9B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1"/>
          <p:cNvGrpSpPr/>
          <p:nvPr/>
        </p:nvGrpSpPr>
        <p:grpSpPr>
          <a:xfrm>
            <a:off x="14480994" y="3158114"/>
            <a:ext cx="8518024" cy="8556205"/>
            <a:chOff x="1813" y="0"/>
            <a:chExt cx="809173" cy="812800"/>
          </a:xfrm>
        </p:grpSpPr>
        <p:sp>
          <p:nvSpPr>
            <p:cNvPr id="88" name="Google Shape;88;p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1"/>
          <p:cNvGrpSpPr/>
          <p:nvPr/>
        </p:nvGrpSpPr>
        <p:grpSpPr>
          <a:xfrm>
            <a:off x="838200" y="5445718"/>
            <a:ext cx="9926999" cy="3379387"/>
            <a:chOff x="0" y="-121078"/>
            <a:chExt cx="13236000" cy="4505851"/>
          </a:xfrm>
        </p:grpSpPr>
        <p:sp>
          <p:nvSpPr>
            <p:cNvPr id="93" name="Google Shape;93;p1"/>
            <p:cNvSpPr txBox="1"/>
            <p:nvPr/>
          </p:nvSpPr>
          <p:spPr>
            <a:xfrm>
              <a:off x="0" y="1060785"/>
              <a:ext cx="13236000" cy="3323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90000"/>
                </a:lnSpc>
              </a:pPr>
              <a:r>
                <a:rPr lang="en-US" altLang="zh-TW" sz="9000" b="1" dirty="0">
                  <a:solidFill>
                    <a:srgbClr val="F28383"/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cs typeface="Ubuntu"/>
                  <a:sym typeface="Ubuntu"/>
                </a:rPr>
                <a:t>DAILY NOTE</a:t>
              </a:r>
              <a:r>
                <a:rPr lang="zh-TW" altLang="en-US" sz="9000" b="1" dirty="0">
                  <a:solidFill>
                    <a:srgbClr val="F28383"/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cs typeface="Ubuntu"/>
                  <a:sym typeface="Ubuntu"/>
                </a:rPr>
                <a:t> </a:t>
              </a:r>
              <a:r>
                <a:rPr lang="en-US" altLang="zh-TW" sz="9000" b="1" dirty="0">
                  <a:solidFill>
                    <a:srgbClr val="F28383"/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cs typeface="Ubuntu"/>
                  <a:sym typeface="Ubuntu"/>
                </a:rPr>
                <a:t>-</a:t>
              </a:r>
            </a:p>
            <a:p>
              <a:pPr lvl="0">
                <a:lnSpc>
                  <a:spcPct val="90000"/>
                </a:lnSpc>
              </a:pPr>
              <a:r>
                <a:rPr lang="zh-TW" altLang="en-US" sz="9000" b="1" dirty="0">
                  <a:solidFill>
                    <a:srgbClr val="F28383"/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cs typeface="Ubuntu"/>
                  <a:sym typeface="Ubuntu"/>
                </a:rPr>
                <a:t>每日筆記</a:t>
              </a:r>
              <a:r>
                <a:rPr lang="en-US" altLang="zh-TW" sz="9000" b="1" dirty="0">
                  <a:solidFill>
                    <a:srgbClr val="F28383"/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cs typeface="Ubuntu"/>
                  <a:sym typeface="Ubuntu"/>
                </a:rPr>
                <a:t>/</a:t>
              </a:r>
              <a:r>
                <a:rPr lang="zh-TW" altLang="en-US" sz="9000" b="1" dirty="0">
                  <a:solidFill>
                    <a:srgbClr val="F28383"/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cs typeface="Ubuntu"/>
                  <a:sym typeface="Ubuntu"/>
                </a:rPr>
                <a:t>日誌</a:t>
              </a:r>
              <a:endParaRPr lang="en-US" altLang="zh-TW" sz="9000" b="1" dirty="0">
                <a:solidFill>
                  <a:srgbClr val="F28383"/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endParaRPr>
            </a:p>
          </p:txBody>
        </p:sp>
        <p:sp>
          <p:nvSpPr>
            <p:cNvPr id="94" name="Google Shape;94;p1"/>
            <p:cNvSpPr txBox="1"/>
            <p:nvPr/>
          </p:nvSpPr>
          <p:spPr>
            <a:xfrm>
              <a:off x="81280" y="-121078"/>
              <a:ext cx="10065300" cy="11818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en-US" altLang="zh-TW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cs typeface="Ubuntu"/>
                  <a:sym typeface="Ubuntu"/>
                </a:rPr>
                <a:t>Software Testing and Verification</a:t>
              </a:r>
            </a:p>
            <a:p>
              <a:pPr lvl="0">
                <a:lnSpc>
                  <a:spcPct val="120000"/>
                </a:lnSpc>
              </a:pPr>
              <a:r>
                <a:rPr lang="en-US" altLang="zh-TW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cs typeface="Ubuntu"/>
                  <a:sym typeface="Ubuntu"/>
                </a:rPr>
                <a:t>Midterm Presentation</a:t>
              </a:r>
              <a:endParaRPr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</a:endParaRPr>
            </a:p>
          </p:txBody>
        </p:sp>
      </p:grpSp>
      <p:pic>
        <p:nvPicPr>
          <p:cNvPr id="16" name="Google Shape;557;p23">
            <a:extLst>
              <a:ext uri="{FF2B5EF4-FFF2-40B4-BE49-F238E27FC236}">
                <a16:creationId xmlns:a16="http://schemas.microsoft.com/office/drawing/2014/main" id="{F2BCAC97-7842-48F6-BEF7-1CDCE22C6C49}"/>
              </a:ext>
            </a:extLst>
          </p:cNvPr>
          <p:cNvPicPr preferRelativeResize="0"/>
          <p:nvPr/>
        </p:nvPicPr>
        <p:blipFill rotWithShape="1">
          <a:blip r:embed="rId3">
            <a:alphaModFix/>
            <a:biLevel thresh="25000"/>
          </a:blip>
          <a:srcRect/>
          <a:stretch/>
        </p:blipFill>
        <p:spPr>
          <a:xfrm rot="385601">
            <a:off x="12038281" y="469867"/>
            <a:ext cx="811074" cy="1300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91CD4091-217B-4997-BA6D-0B9B817AF070}"/>
              </a:ext>
            </a:extLst>
          </p:cNvPr>
          <p:cNvGrpSpPr/>
          <p:nvPr/>
        </p:nvGrpSpPr>
        <p:grpSpPr>
          <a:xfrm rot="21339210">
            <a:off x="10074748" y="1120145"/>
            <a:ext cx="7413762" cy="8178026"/>
            <a:chOff x="10074748" y="1120145"/>
            <a:chExt cx="7413762" cy="8178026"/>
          </a:xfrm>
        </p:grpSpPr>
        <p:pic>
          <p:nvPicPr>
            <p:cNvPr id="15" name="Google Shape;542;g181e5b8c95d_0_343">
              <a:extLst>
                <a:ext uri="{FF2B5EF4-FFF2-40B4-BE49-F238E27FC236}">
                  <a16:creationId xmlns:a16="http://schemas.microsoft.com/office/drawing/2014/main" id="{F0706071-86E1-4C1A-A3CA-BA16D5A95A4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28985" t="8395" r="28989" b="10409"/>
            <a:stretch/>
          </p:blipFill>
          <p:spPr>
            <a:xfrm>
              <a:off x="10074748" y="1120145"/>
              <a:ext cx="7413762" cy="8178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9B9DB539-402E-4F97-9DC1-7E51951E0C4E}"/>
                </a:ext>
              </a:extLst>
            </p:cNvPr>
            <p:cNvSpPr txBox="1"/>
            <p:nvPr/>
          </p:nvSpPr>
          <p:spPr>
            <a:xfrm rot="21215774">
              <a:off x="10852271" y="5930064"/>
              <a:ext cx="17235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800" b="1" dirty="0">
                  <a:solidFill>
                    <a:srgbClr val="323333"/>
                  </a:solidFill>
                  <a:highlight>
                    <a:srgbClr val="F28383"/>
                  </a:highlight>
                  <a:latin typeface="粒線體 等寬" panose="020F0400000000000000" pitchFamily="34" charset="-120"/>
                  <a:ea typeface="粒線體 等寬" panose="020F0400000000000000" pitchFamily="34" charset="-120"/>
                </a:rPr>
                <a:t>NOTES</a:t>
              </a:r>
              <a:endParaRPr lang="zh-TW" altLang="en-US" sz="4800" b="1" dirty="0">
                <a:solidFill>
                  <a:srgbClr val="323333"/>
                </a:solidFill>
                <a:highlight>
                  <a:srgbClr val="F28383"/>
                </a:highlight>
                <a:latin typeface="粒線體 等寬" panose="020F0400000000000000" pitchFamily="34" charset="-120"/>
                <a:ea typeface="粒線體 等寬" panose="020F0400000000000000" pitchFamily="34" charset="-120"/>
              </a:endParaRPr>
            </a:p>
          </p:txBody>
        </p:sp>
      </p:grpSp>
      <p:sp>
        <p:nvSpPr>
          <p:cNvPr id="19" name="Google Shape;94;p1">
            <a:extLst>
              <a:ext uri="{FF2B5EF4-FFF2-40B4-BE49-F238E27FC236}">
                <a16:creationId xmlns:a16="http://schemas.microsoft.com/office/drawing/2014/main" id="{E94BA45B-8216-4521-BBB6-B5E051D4F4E6}"/>
              </a:ext>
            </a:extLst>
          </p:cNvPr>
          <p:cNvSpPr txBox="1"/>
          <p:nvPr/>
        </p:nvSpPr>
        <p:spPr>
          <a:xfrm>
            <a:off x="838200" y="8825105"/>
            <a:ext cx="75489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zh-TW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指導老師：劉建宏 老師</a:t>
            </a:r>
            <a:endParaRPr lang="en-US" altLang="zh-TW" sz="2500" dirty="0">
              <a:solidFill>
                <a:schemeClr val="tx1">
                  <a:lumMod val="65000"/>
                  <a:lumOff val="35000"/>
                </a:schemeClr>
              </a:solidFill>
              <a:latin typeface="激燃體 1.3 Black" panose="020B0A00000000000000" pitchFamily="34" charset="-120"/>
              <a:ea typeface="激燃體 1.3 Black" panose="020B0A00000000000000" pitchFamily="34" charset="-120"/>
              <a:cs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3744908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3"/>
          <p:cNvGrpSpPr/>
          <p:nvPr/>
        </p:nvGrpSpPr>
        <p:grpSpPr>
          <a:xfrm>
            <a:off x="-379924" y="-520930"/>
            <a:ext cx="19047848" cy="6590517"/>
            <a:chOff x="0" y="-57150"/>
            <a:chExt cx="5016717" cy="1735774"/>
          </a:xfrm>
        </p:grpSpPr>
        <p:sp>
          <p:nvSpPr>
            <p:cNvPr id="118" name="Google Shape;118;p3"/>
            <p:cNvSpPr/>
            <p:nvPr/>
          </p:nvSpPr>
          <p:spPr>
            <a:xfrm>
              <a:off x="0" y="0"/>
              <a:ext cx="5016717" cy="1678624"/>
            </a:xfrm>
            <a:custGeom>
              <a:avLst/>
              <a:gdLst/>
              <a:ahLst/>
              <a:cxnLst/>
              <a:rect l="l" t="t" r="r" b="b"/>
              <a:pathLst>
                <a:path w="5016717" h="1678624" extrusionOk="0">
                  <a:moveTo>
                    <a:pt x="0" y="0"/>
                  </a:moveTo>
                  <a:lnTo>
                    <a:pt x="5016717" y="0"/>
                  </a:lnTo>
                  <a:lnTo>
                    <a:pt x="5016717" y="1678624"/>
                  </a:lnTo>
                  <a:lnTo>
                    <a:pt x="0" y="1678624"/>
                  </a:lnTo>
                  <a:close/>
                </a:path>
              </a:pathLst>
            </a:custGeom>
            <a:solidFill>
              <a:srgbClr val="99BCBF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9" name="Google Shape;119;p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0" name="Google Shape;120;p3"/>
          <p:cNvPicPr preferRelativeResize="0"/>
          <p:nvPr/>
        </p:nvPicPr>
        <p:blipFill rotWithShape="1">
          <a:blip r:embed="rId3">
            <a:alphaModFix/>
          </a:blip>
          <a:srcRect l="10692" r="10629"/>
          <a:stretch/>
        </p:blipFill>
        <p:spPr>
          <a:xfrm>
            <a:off x="2730100" y="613450"/>
            <a:ext cx="12830198" cy="91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/>
          <p:nvPr/>
        </p:nvSpPr>
        <p:spPr>
          <a:xfrm>
            <a:off x="3261325" y="1208800"/>
            <a:ext cx="11766558" cy="7921065"/>
          </a:xfrm>
          <a:custGeom>
            <a:avLst/>
            <a:gdLst/>
            <a:ahLst/>
            <a:cxnLst/>
            <a:rect l="l" t="t" r="r" b="b"/>
            <a:pathLst>
              <a:path w="3106682" h="2088613" extrusionOk="0">
                <a:moveTo>
                  <a:pt x="0" y="0"/>
                </a:moveTo>
                <a:lnTo>
                  <a:pt x="3106682" y="0"/>
                </a:lnTo>
                <a:lnTo>
                  <a:pt x="3106682" y="2088613"/>
                </a:lnTo>
                <a:lnTo>
                  <a:pt x="0" y="2088613"/>
                </a:lnTo>
                <a:close/>
              </a:path>
            </a:pathLst>
          </a:custGeom>
          <a:solidFill>
            <a:srgbClr val="EBEAEA"/>
          </a:solidFill>
          <a:ln>
            <a:noFill/>
          </a:ln>
        </p:spPr>
      </p:sp>
      <p:sp>
        <p:nvSpPr>
          <p:cNvPr id="123" name="Google Shape;123;p3"/>
          <p:cNvSpPr txBox="1"/>
          <p:nvPr/>
        </p:nvSpPr>
        <p:spPr>
          <a:xfrm>
            <a:off x="3754581" y="4355521"/>
            <a:ext cx="10848109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40000"/>
              </a:lnSpc>
            </a:pP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　　我們預計使用</a:t>
            </a:r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Input Space Partition(ISP)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以及</a:t>
            </a:r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User Scenarios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來設計測試。</a:t>
            </a:r>
          </a:p>
        </p:txBody>
      </p:sp>
      <p:sp>
        <p:nvSpPr>
          <p:cNvPr id="125" name="Google Shape;125;p3"/>
          <p:cNvSpPr txBox="1"/>
          <p:nvPr/>
        </p:nvSpPr>
        <p:spPr>
          <a:xfrm>
            <a:off x="3534946" y="1778809"/>
            <a:ext cx="11218200" cy="2006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 algn="ctr">
              <a:lnSpc>
                <a:spcPct val="163000"/>
              </a:lnSpc>
            </a:pPr>
            <a:r>
              <a:rPr lang="en-US" sz="8000" b="1" dirty="0">
                <a:solidFill>
                  <a:srgbClr val="4EBC9D"/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Test Approach</a:t>
            </a:r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4">
            <a:alphaModFix/>
          </a:blip>
          <a:srcRect l="25004" t="48156" r="36849" b="30707"/>
          <a:stretch/>
        </p:blipFill>
        <p:spPr>
          <a:xfrm>
            <a:off x="1708073" y="8312191"/>
            <a:ext cx="4048200" cy="12617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4312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A73F105-B890-42CC-AC16-83A20D030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715288"/>
              </p:ext>
            </p:extLst>
          </p:nvPr>
        </p:nvGraphicFramePr>
        <p:xfrm>
          <a:off x="504000" y="1659466"/>
          <a:ext cx="17280000" cy="7988701"/>
        </p:xfrm>
        <a:graphic>
          <a:graphicData uri="http://schemas.openxmlformats.org/drawingml/2006/table">
            <a:tbl>
              <a:tblPr firstRow="1" bandRow="1">
                <a:tableStyleId>{3A4FFFF3-AD38-4727-BA6A-636747385C40}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643793278"/>
                    </a:ext>
                  </a:extLst>
                </a:gridCol>
                <a:gridCol w="5400000">
                  <a:extLst>
                    <a:ext uri="{9D8B030D-6E8A-4147-A177-3AD203B41FA5}">
                      <a16:colId xmlns:a16="http://schemas.microsoft.com/office/drawing/2014/main" val="2481913590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1540933742"/>
                    </a:ext>
                  </a:extLst>
                </a:gridCol>
                <a:gridCol w="5400000">
                  <a:extLst>
                    <a:ext uri="{9D8B030D-6E8A-4147-A177-3AD203B41FA5}">
                      <a16:colId xmlns:a16="http://schemas.microsoft.com/office/drawing/2014/main" val="108242605"/>
                    </a:ext>
                  </a:extLst>
                </a:gridCol>
              </a:tblGrid>
              <a:tr h="6984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[ID]Name</a:t>
                      </a:r>
                      <a:endParaRPr lang="zh-TW" altLang="en-US" sz="2500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anchor="ctr">
                    <a:solidFill>
                      <a:srgbClr val="61988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[TC-03]Note Created</a:t>
                      </a:r>
                      <a:endParaRPr lang="zh-TW" altLang="en-US" sz="2400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Infeasible TRs</a:t>
                      </a:r>
                      <a:endParaRPr lang="zh-TW" altLang="en-US" sz="2500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anchor="ctr">
                    <a:solidFill>
                      <a:srgbClr val="61988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None</a:t>
                      </a:r>
                      <a:endParaRPr lang="zh-TW" altLang="en-US" sz="2400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0933548"/>
                  </a:ext>
                </a:extLst>
              </a:tr>
              <a:tr h="18487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Characteristic</a:t>
                      </a:r>
                      <a:r>
                        <a:rPr lang="zh-TW" altLang="en-US" sz="25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 </a:t>
                      </a:r>
                      <a:r>
                        <a:rPr lang="en-US" altLang="zh-TW" sz="25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ID</a:t>
                      </a:r>
                    </a:p>
                  </a:txBody>
                  <a:tcPr anchor="ctr">
                    <a:solidFill>
                      <a:srgbClr val="61988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C1, C2, 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Revised TRs</a:t>
                      </a:r>
                      <a:r>
                        <a:rPr lang="zh-TW" altLang="en-US" sz="25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 </a:t>
                      </a:r>
                      <a:r>
                        <a:rPr lang="en-US" altLang="zh-TW" sz="25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(ECC)</a:t>
                      </a:r>
                    </a:p>
                  </a:txBody>
                  <a:tcPr anchor="ctr">
                    <a:solidFill>
                      <a:srgbClr val="61988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None</a:t>
                      </a:r>
                      <a:endParaRPr lang="zh-TW" altLang="en-US" sz="2400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7720"/>
                  </a:ext>
                </a:extLst>
              </a:tr>
              <a:tr h="127360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Characteristic</a:t>
                      </a:r>
                      <a:r>
                        <a:rPr lang="zh-TW" altLang="en-US" sz="25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 </a:t>
                      </a:r>
                      <a:r>
                        <a:rPr lang="en-US" altLang="zh-TW" sz="25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Description</a:t>
                      </a:r>
                    </a:p>
                  </a:txBody>
                  <a:tcPr anchor="ctr">
                    <a:solidFill>
                      <a:srgbClr val="61988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C1: input content</a:t>
                      </a:r>
                    </a:p>
                    <a:p>
                      <a:pPr algn="just"/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C2: insert image</a:t>
                      </a:r>
                    </a:p>
                    <a:p>
                      <a:pPr algn="just"/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C3: click insert time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25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Test Cases</a:t>
                      </a:r>
                      <a:r>
                        <a:rPr lang="zh-TW" altLang="en-US" sz="25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 </a:t>
                      </a:r>
                      <a:r>
                        <a:rPr lang="en-US" altLang="zh-TW" sz="25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(ECC)</a:t>
                      </a:r>
                    </a:p>
                  </a:txBody>
                  <a:tcPr anchor="ctr">
                    <a:solidFill>
                      <a:srgbClr val="619888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T1: {“”, </a:t>
                      </a:r>
                      <a:r>
                        <a:rPr lang="en-US" altLang="zh-TW" sz="2400" dirty="0" err="1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png</a:t>
                      </a:r>
                      <a:r>
                        <a:rPr lang="zh-TW" altLang="en-US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格式</a:t>
                      </a:r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, false, expected result: valid},</a:t>
                      </a:r>
                    </a:p>
                    <a:p>
                      <a:pPr algn="just"/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T2: {“Test#123”, jpg</a:t>
                      </a:r>
                      <a:r>
                        <a:rPr lang="zh-TW" altLang="en-US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格式</a:t>
                      </a:r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, true, expected result: valid},</a:t>
                      </a:r>
                    </a:p>
                    <a:p>
                      <a:pPr algn="just"/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T3: {“</a:t>
                      </a:r>
                      <a:r>
                        <a:rPr lang="zh-TW" altLang="en-US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　</a:t>
                      </a:r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”, jpg</a:t>
                      </a:r>
                      <a:r>
                        <a:rPr lang="zh-TW" altLang="en-US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格式</a:t>
                      </a:r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, false, expected result: valid}</a:t>
                      </a:r>
                    </a:p>
                    <a:p>
                      <a:pPr algn="just"/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T4: {“☭”, jpg</a:t>
                      </a:r>
                      <a:r>
                        <a:rPr lang="zh-TW" altLang="en-US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格式</a:t>
                      </a:r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, false, expected result: valid}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24976"/>
                  </a:ext>
                </a:extLst>
              </a:tr>
              <a:tr h="127360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Partitions</a:t>
                      </a:r>
                      <a:r>
                        <a:rPr lang="zh-TW" altLang="en-US" sz="25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 </a:t>
                      </a:r>
                      <a:r>
                        <a:rPr lang="en-US" altLang="zh-TW" sz="25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(Blocks)</a:t>
                      </a:r>
                    </a:p>
                  </a:txBody>
                  <a:tcPr anchor="ctr">
                    <a:solidFill>
                      <a:srgbClr val="61988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C1:{none, </a:t>
                      </a:r>
                      <a:r>
                        <a:rPr lang="zh-TW" altLang="en-US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一般字元</a:t>
                      </a:r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, </a:t>
                      </a:r>
                      <a:r>
                        <a:rPr lang="zh-TW" altLang="en-US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表情符號</a:t>
                      </a:r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, </a:t>
                      </a:r>
                      <a:r>
                        <a:rPr lang="zh-TW" altLang="en-US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特殊字元</a:t>
                      </a:r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}</a:t>
                      </a:r>
                    </a:p>
                    <a:p>
                      <a:pPr algn="just"/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C2:{jpg</a:t>
                      </a:r>
                      <a:r>
                        <a:rPr lang="zh-TW" altLang="en-US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格式</a:t>
                      </a:r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, </a:t>
                      </a:r>
                      <a:r>
                        <a:rPr lang="en-US" altLang="zh-TW" sz="2400" dirty="0" err="1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png</a:t>
                      </a:r>
                      <a:r>
                        <a:rPr lang="zh-TW" altLang="en-US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格式</a:t>
                      </a:r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}</a:t>
                      </a:r>
                    </a:p>
                    <a:p>
                      <a:pPr algn="just"/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C3:{true, false}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just"/>
                      <a:endParaRPr lang="zh-TW" altLang="en-US" sz="2800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just"/>
                      <a:endParaRPr lang="zh-TW" altLang="en-US" sz="2800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869130"/>
                  </a:ext>
                </a:extLst>
              </a:tr>
              <a:tr h="242396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Test</a:t>
                      </a:r>
                      <a:r>
                        <a:rPr lang="zh-TW" altLang="en-US" sz="25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 </a:t>
                      </a:r>
                      <a:r>
                        <a:rPr lang="en-US" altLang="zh-TW" sz="25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Requirements</a:t>
                      </a:r>
                      <a:r>
                        <a:rPr lang="zh-TW" altLang="en-US" sz="25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 </a:t>
                      </a:r>
                      <a:r>
                        <a:rPr lang="en-US" altLang="zh-TW" sz="25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(ECC)</a:t>
                      </a:r>
                    </a:p>
                  </a:txBody>
                  <a:tcPr anchor="ctr">
                    <a:solidFill>
                      <a:srgbClr val="61988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{none, </a:t>
                      </a:r>
                      <a:r>
                        <a:rPr lang="en-US" altLang="zh-TW" sz="2400" dirty="0" err="1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png</a:t>
                      </a:r>
                      <a:r>
                        <a:rPr lang="zh-TW" altLang="en-US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格式</a:t>
                      </a:r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, false}, </a:t>
                      </a:r>
                    </a:p>
                    <a:p>
                      <a:pPr algn="just"/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{</a:t>
                      </a:r>
                      <a:r>
                        <a:rPr lang="zh-TW" altLang="en-US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一般字元</a:t>
                      </a:r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, jpg</a:t>
                      </a:r>
                      <a:r>
                        <a:rPr lang="zh-TW" altLang="en-US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格式</a:t>
                      </a:r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, true}, </a:t>
                      </a:r>
                    </a:p>
                    <a:p>
                      <a:pPr algn="just"/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{</a:t>
                      </a:r>
                      <a:r>
                        <a:rPr lang="zh-TW" altLang="en-US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表情符號</a:t>
                      </a:r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, jpg</a:t>
                      </a:r>
                      <a:r>
                        <a:rPr lang="zh-TW" altLang="en-US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格式</a:t>
                      </a:r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, false}, </a:t>
                      </a:r>
                    </a:p>
                    <a:p>
                      <a:pPr algn="just"/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{</a:t>
                      </a:r>
                      <a:r>
                        <a:rPr lang="zh-TW" altLang="en-US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特殊字元</a:t>
                      </a:r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, jpg</a:t>
                      </a:r>
                      <a:r>
                        <a:rPr lang="zh-TW" altLang="en-US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格式</a:t>
                      </a:r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, false}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Memo</a:t>
                      </a:r>
                      <a:r>
                        <a:rPr lang="zh-TW" altLang="en-US" sz="25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 </a:t>
                      </a:r>
                      <a:r>
                        <a:rPr lang="en-US" altLang="zh-TW" sz="25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(ECC)</a:t>
                      </a:r>
                    </a:p>
                  </a:txBody>
                  <a:tcPr anchor="ctr">
                    <a:solidFill>
                      <a:srgbClr val="61988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T1 covers {none, </a:t>
                      </a:r>
                      <a:r>
                        <a:rPr lang="en-US" altLang="zh-TW" sz="2400" dirty="0" err="1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png</a:t>
                      </a:r>
                      <a:r>
                        <a:rPr lang="zh-TW" altLang="en-US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格式</a:t>
                      </a:r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, true},</a:t>
                      </a:r>
                    </a:p>
                    <a:p>
                      <a:pPr algn="just"/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T2 covers {</a:t>
                      </a:r>
                      <a:r>
                        <a:rPr lang="zh-TW" altLang="en-US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一般字元</a:t>
                      </a:r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, jpg</a:t>
                      </a:r>
                      <a:r>
                        <a:rPr lang="zh-TW" altLang="en-US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格式</a:t>
                      </a:r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, true},</a:t>
                      </a:r>
                    </a:p>
                    <a:p>
                      <a:pPr algn="just"/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T3 covers {</a:t>
                      </a:r>
                      <a:r>
                        <a:rPr lang="zh-TW" altLang="en-US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表情符號</a:t>
                      </a:r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, jpg</a:t>
                      </a:r>
                      <a:r>
                        <a:rPr lang="zh-TW" altLang="en-US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格式</a:t>
                      </a:r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, true},</a:t>
                      </a:r>
                    </a:p>
                    <a:p>
                      <a:pPr algn="just"/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T4 covers {</a:t>
                      </a:r>
                      <a:r>
                        <a:rPr lang="zh-TW" altLang="en-US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特殊字元</a:t>
                      </a:r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, jpg</a:t>
                      </a:r>
                      <a:r>
                        <a:rPr lang="zh-TW" altLang="en-US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格式</a:t>
                      </a:r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,</a:t>
                      </a:r>
                      <a:r>
                        <a:rPr lang="zh-TW" altLang="en-US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 </a:t>
                      </a:r>
                      <a:r>
                        <a:rPr lang="en-US" altLang="zh-TW" sz="2400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false}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448443"/>
                  </a:ext>
                </a:extLst>
              </a:tr>
            </a:tbl>
          </a:graphicData>
        </a:graphic>
      </p:graphicFrame>
      <p:sp>
        <p:nvSpPr>
          <p:cNvPr id="11" name="Google Shape;102;p2">
            <a:extLst>
              <a:ext uri="{FF2B5EF4-FFF2-40B4-BE49-F238E27FC236}">
                <a16:creationId xmlns:a16="http://schemas.microsoft.com/office/drawing/2014/main" id="{09B6E3C7-0316-41C6-9F6B-EA518FA82404}"/>
              </a:ext>
            </a:extLst>
          </p:cNvPr>
          <p:cNvSpPr txBox="1"/>
          <p:nvPr/>
        </p:nvSpPr>
        <p:spPr>
          <a:xfrm>
            <a:off x="504000" y="499154"/>
            <a:ext cx="2399732" cy="1038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7500" dirty="0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</a:rPr>
              <a:t>ISP</a:t>
            </a:r>
            <a:endParaRPr lang="en-US" sz="7500" b="1" dirty="0">
              <a:solidFill>
                <a:schemeClr val="tx1">
                  <a:lumMod val="65000"/>
                  <a:lumOff val="35000"/>
                </a:schemeClr>
              </a:solidFill>
              <a:latin typeface="激燃體 1.3 Black" panose="020B0A00000000000000" pitchFamily="34" charset="-120"/>
              <a:ea typeface="激燃體 1.3 Black" panose="020B0A00000000000000" pitchFamily="34" charset="-120"/>
              <a:cs typeface="Ubuntu"/>
              <a:sym typeface="Ubuntu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A65D129-4E7B-4F63-8BA1-1F1561DFCF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97480" y="5716344"/>
            <a:ext cx="392081" cy="39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42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8"/>
          <p:cNvSpPr txBox="1"/>
          <p:nvPr/>
        </p:nvSpPr>
        <p:spPr>
          <a:xfrm>
            <a:off x="2912677" y="1032510"/>
            <a:ext cx="10954687" cy="143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997"/>
              </a:lnSpc>
            </a:pPr>
            <a:r>
              <a:rPr lang="en-US" sz="8302" b="1" dirty="0"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User Scenario</a:t>
            </a:r>
          </a:p>
        </p:txBody>
      </p:sp>
      <p:grpSp>
        <p:nvGrpSpPr>
          <p:cNvPr id="377" name="Google Shape;377;p18"/>
          <p:cNvGrpSpPr/>
          <p:nvPr/>
        </p:nvGrpSpPr>
        <p:grpSpPr>
          <a:xfrm>
            <a:off x="1377469" y="4966438"/>
            <a:ext cx="3622066" cy="3194029"/>
            <a:chOff x="-1" y="-28575"/>
            <a:chExt cx="4486567" cy="4258708"/>
          </a:xfrm>
        </p:grpSpPr>
        <p:sp>
          <p:nvSpPr>
            <p:cNvPr id="378" name="Google Shape;378;p18"/>
            <p:cNvSpPr txBox="1"/>
            <p:nvPr/>
          </p:nvSpPr>
          <p:spPr>
            <a:xfrm>
              <a:off x="0" y="-28575"/>
              <a:ext cx="4486566" cy="1107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en-US" altLang="zh-TW" sz="4500" b="1" dirty="0">
                  <a:latin typeface="jf open 粉圓 1.1" panose="020F0500000000000000" pitchFamily="34" charset="-120"/>
                  <a:ea typeface="jf open 粉圓 1.1" panose="020F0500000000000000" pitchFamily="34" charset="-120"/>
                  <a:cs typeface="Ubuntu"/>
                  <a:sym typeface="Ubuntu"/>
                </a:rPr>
                <a:t>Background</a:t>
              </a:r>
              <a:endParaRPr sz="4500" dirty="0"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</p:txBody>
        </p:sp>
        <p:sp>
          <p:nvSpPr>
            <p:cNvPr id="379" name="Google Shape;379;p18"/>
            <p:cNvSpPr txBox="1"/>
            <p:nvPr/>
          </p:nvSpPr>
          <p:spPr>
            <a:xfrm>
              <a:off x="-1" y="1357550"/>
              <a:ext cx="4486566" cy="28725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342900" lvl="0" indent="-342900" algn="just" hangingPunct="0">
                <a:lnSpc>
                  <a:spcPct val="139958"/>
                </a:lnSpc>
                <a:buFont typeface="Arial" panose="020B0604020202020204" pitchFamily="34" charset="0"/>
                <a:buChar char="•"/>
              </a:pPr>
              <a:r>
                <a:rPr lang="en-US" altLang="zh-TW" sz="2500" dirty="0">
                  <a:latin typeface="jf open 粉圓 1.1" panose="020F0500000000000000" pitchFamily="34" charset="-120"/>
                  <a:ea typeface="jf open 粉圓 1.1" panose="020F0500000000000000" pitchFamily="34" charset="-120"/>
                  <a:cs typeface="Ubuntu"/>
                  <a:sym typeface="Ubuntu"/>
                </a:rPr>
                <a:t>Name: Lucy</a:t>
              </a:r>
            </a:p>
            <a:p>
              <a:pPr marL="342900" lvl="0" indent="-342900" algn="just" hangingPunct="0">
                <a:lnSpc>
                  <a:spcPct val="139958"/>
                </a:lnSpc>
                <a:buFont typeface="Arial" panose="020B0604020202020204" pitchFamily="34" charset="0"/>
                <a:buChar char="•"/>
              </a:pPr>
              <a:r>
                <a:rPr lang="en-US" altLang="zh-TW" sz="2500" dirty="0">
                  <a:latin typeface="jf open 粉圓 1.1" panose="020F0500000000000000" pitchFamily="34" charset="-120"/>
                  <a:ea typeface="jf open 粉圓 1.1" panose="020F0500000000000000" pitchFamily="34" charset="-120"/>
                  <a:cs typeface="Ubuntu"/>
                  <a:sym typeface="Ubuntu"/>
                </a:rPr>
                <a:t>Age: 22</a:t>
              </a:r>
            </a:p>
            <a:p>
              <a:pPr marL="342900" lvl="0" indent="-342900" algn="just" hangingPunct="0">
                <a:lnSpc>
                  <a:spcPct val="139958"/>
                </a:lnSpc>
                <a:buFont typeface="Arial" panose="020B0604020202020204" pitchFamily="34" charset="0"/>
                <a:buChar char="•"/>
              </a:pPr>
              <a:r>
                <a:rPr lang="en-US" altLang="zh-TW" sz="2500" dirty="0">
                  <a:latin typeface="jf open 粉圓 1.1" panose="020F0500000000000000" pitchFamily="34" charset="-120"/>
                  <a:ea typeface="jf open 粉圓 1.1" panose="020F0500000000000000" pitchFamily="34" charset="-120"/>
                  <a:cs typeface="Ubuntu"/>
                  <a:sym typeface="Ubuntu"/>
                </a:rPr>
                <a:t>Gender: Female</a:t>
              </a:r>
            </a:p>
            <a:p>
              <a:pPr marL="342900" lvl="0" indent="-342900" algn="just" hangingPunct="0">
                <a:lnSpc>
                  <a:spcPct val="139958"/>
                </a:lnSpc>
                <a:buFont typeface="Arial" panose="020B0604020202020204" pitchFamily="34" charset="0"/>
                <a:buChar char="•"/>
              </a:pPr>
              <a:r>
                <a:rPr lang="en-US" altLang="zh-TW" sz="2500" dirty="0">
                  <a:latin typeface="jf open 粉圓 1.1" panose="020F0500000000000000" pitchFamily="34" charset="-120"/>
                  <a:ea typeface="jf open 粉圓 1.1" panose="020F0500000000000000" pitchFamily="34" charset="-120"/>
                  <a:cs typeface="Ubuntu"/>
                  <a:sym typeface="Ubuntu"/>
                </a:rPr>
                <a:t>Occupation: Student</a:t>
              </a:r>
            </a:p>
          </p:txBody>
        </p:sp>
      </p:grpSp>
      <p:cxnSp>
        <p:nvCxnSpPr>
          <p:cNvPr id="389" name="Google Shape;389;p18"/>
          <p:cNvCxnSpPr/>
          <p:nvPr/>
        </p:nvCxnSpPr>
        <p:spPr>
          <a:xfrm>
            <a:off x="0" y="3798586"/>
            <a:ext cx="13307051" cy="0"/>
          </a:xfrm>
          <a:prstGeom prst="straightConnector1">
            <a:avLst/>
          </a:prstGeom>
          <a:noFill/>
          <a:ln w="381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0" name="Google Shape;390;p18"/>
          <p:cNvCxnSpPr/>
          <p:nvPr/>
        </p:nvCxnSpPr>
        <p:spPr>
          <a:xfrm>
            <a:off x="0" y="9340051"/>
            <a:ext cx="6837213" cy="0"/>
          </a:xfrm>
          <a:prstGeom prst="straightConnector1">
            <a:avLst/>
          </a:prstGeom>
          <a:noFill/>
          <a:ln w="381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1" name="Google Shape;391;p18"/>
          <p:cNvCxnSpPr>
            <a:cxnSpLocks/>
          </p:cNvCxnSpPr>
          <p:nvPr/>
        </p:nvCxnSpPr>
        <p:spPr>
          <a:xfrm>
            <a:off x="6837213" y="9340051"/>
            <a:ext cx="11450787" cy="0"/>
          </a:xfrm>
          <a:prstGeom prst="straightConnector1">
            <a:avLst/>
          </a:prstGeom>
          <a:noFill/>
          <a:ln w="381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2" name="Google Shape;392;p18"/>
          <p:cNvPicPr preferRelativeResize="0"/>
          <p:nvPr/>
        </p:nvPicPr>
        <p:blipFill rotWithShape="1">
          <a:blip r:embed="rId3">
            <a:alphaModFix/>
          </a:blip>
          <a:srcRect l="4085" t="17643" r="53922" b="13920"/>
          <a:stretch/>
        </p:blipFill>
        <p:spPr>
          <a:xfrm flipH="1">
            <a:off x="13349330" y="13855"/>
            <a:ext cx="4814976" cy="4413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377;p18">
            <a:extLst>
              <a:ext uri="{FF2B5EF4-FFF2-40B4-BE49-F238E27FC236}">
                <a16:creationId xmlns:a16="http://schemas.microsoft.com/office/drawing/2014/main" id="{F5175D38-329F-472B-93B7-0B59FDA33D1F}"/>
              </a:ext>
            </a:extLst>
          </p:cNvPr>
          <p:cNvGrpSpPr/>
          <p:nvPr/>
        </p:nvGrpSpPr>
        <p:grpSpPr>
          <a:xfrm>
            <a:off x="7456344" y="4966438"/>
            <a:ext cx="3460319" cy="3732638"/>
            <a:chOff x="0" y="-28575"/>
            <a:chExt cx="4486566" cy="4976854"/>
          </a:xfrm>
        </p:grpSpPr>
        <p:sp>
          <p:nvSpPr>
            <p:cNvPr id="28" name="Google Shape;378;p18">
              <a:extLst>
                <a:ext uri="{FF2B5EF4-FFF2-40B4-BE49-F238E27FC236}">
                  <a16:creationId xmlns:a16="http://schemas.microsoft.com/office/drawing/2014/main" id="{B35352CA-7D79-4A60-AE9A-96CAF659356C}"/>
                </a:ext>
              </a:extLst>
            </p:cNvPr>
            <p:cNvSpPr txBox="1"/>
            <p:nvPr/>
          </p:nvSpPr>
          <p:spPr>
            <a:xfrm>
              <a:off x="0" y="-28575"/>
              <a:ext cx="4486566" cy="1107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en-US" altLang="zh-TW" sz="4500" b="1" dirty="0">
                  <a:latin typeface="jf open 粉圓 1.1" panose="020F0500000000000000" pitchFamily="34" charset="-120"/>
                  <a:ea typeface="jf open 粉圓 1.1" panose="020F0500000000000000" pitchFamily="34" charset="-120"/>
                  <a:cs typeface="Ubuntu"/>
                  <a:sym typeface="Ubuntu"/>
                </a:rPr>
                <a:t>Motivation</a:t>
              </a:r>
              <a:endParaRPr sz="4500" dirty="0"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</p:txBody>
        </p:sp>
        <p:sp>
          <p:nvSpPr>
            <p:cNvPr id="29" name="Google Shape;379;p18">
              <a:extLst>
                <a:ext uri="{FF2B5EF4-FFF2-40B4-BE49-F238E27FC236}">
                  <a16:creationId xmlns:a16="http://schemas.microsoft.com/office/drawing/2014/main" id="{2431BC35-162A-486B-8D63-19642ED8EADB}"/>
                </a:ext>
              </a:extLst>
            </p:cNvPr>
            <p:cNvSpPr txBox="1"/>
            <p:nvPr/>
          </p:nvSpPr>
          <p:spPr>
            <a:xfrm>
              <a:off x="0" y="1357550"/>
              <a:ext cx="4486566" cy="3590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just" hangingPunct="0">
                <a:lnSpc>
                  <a:spcPct val="139958"/>
                </a:lnSpc>
              </a:pPr>
              <a:r>
                <a:rPr lang="zh-TW" altLang="en-US" sz="2500" dirty="0">
                  <a:latin typeface="jf open 粉圓 1.1" panose="020F0500000000000000" pitchFamily="34" charset="-120"/>
                  <a:ea typeface="jf open 粉圓 1.1" panose="020F0500000000000000" pitchFamily="34" charset="-120"/>
                  <a:cs typeface="Ubuntu"/>
                  <a:sym typeface="Ubuntu"/>
                </a:rPr>
                <a:t>　　撰寫日記，紀錄生活的點滴，並可以儲存相片和當下時間當作備忘錄，紀錄未來要做的事情。</a:t>
              </a:r>
              <a:endParaRPr sz="2500" dirty="0"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</p:txBody>
        </p:sp>
      </p:grpSp>
      <p:grpSp>
        <p:nvGrpSpPr>
          <p:cNvPr id="30" name="Google Shape;377;p18">
            <a:extLst>
              <a:ext uri="{FF2B5EF4-FFF2-40B4-BE49-F238E27FC236}">
                <a16:creationId xmlns:a16="http://schemas.microsoft.com/office/drawing/2014/main" id="{05E6C228-EEED-41D6-9670-353399010A64}"/>
              </a:ext>
            </a:extLst>
          </p:cNvPr>
          <p:cNvGrpSpPr/>
          <p:nvPr/>
        </p:nvGrpSpPr>
        <p:grpSpPr>
          <a:xfrm>
            <a:off x="13373472" y="4966438"/>
            <a:ext cx="3460319" cy="3194029"/>
            <a:chOff x="0" y="-28575"/>
            <a:chExt cx="4486566" cy="4258708"/>
          </a:xfrm>
        </p:grpSpPr>
        <p:sp>
          <p:nvSpPr>
            <p:cNvPr id="31" name="Google Shape;378;p18">
              <a:extLst>
                <a:ext uri="{FF2B5EF4-FFF2-40B4-BE49-F238E27FC236}">
                  <a16:creationId xmlns:a16="http://schemas.microsoft.com/office/drawing/2014/main" id="{0C303712-FE7F-4910-A171-083570AEFF80}"/>
                </a:ext>
              </a:extLst>
            </p:cNvPr>
            <p:cNvSpPr txBox="1"/>
            <p:nvPr/>
          </p:nvSpPr>
          <p:spPr>
            <a:xfrm>
              <a:off x="0" y="-28575"/>
              <a:ext cx="4486566" cy="1107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en-US" altLang="zh-TW" sz="4500" b="1" dirty="0">
                  <a:latin typeface="jf open 粉圓 1.1" panose="020F0500000000000000" pitchFamily="34" charset="-120"/>
                  <a:ea typeface="jf open 粉圓 1.1" panose="020F0500000000000000" pitchFamily="34" charset="-120"/>
                  <a:cs typeface="Ubuntu"/>
                  <a:sym typeface="Ubuntu"/>
                </a:rPr>
                <a:t>Tasks</a:t>
              </a:r>
              <a:endParaRPr sz="4500" dirty="0"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</p:txBody>
        </p:sp>
        <p:sp>
          <p:nvSpPr>
            <p:cNvPr id="32" name="Google Shape;379;p18">
              <a:extLst>
                <a:ext uri="{FF2B5EF4-FFF2-40B4-BE49-F238E27FC236}">
                  <a16:creationId xmlns:a16="http://schemas.microsoft.com/office/drawing/2014/main" id="{883EA36C-3337-44FF-B562-3E316F9DB3F0}"/>
                </a:ext>
              </a:extLst>
            </p:cNvPr>
            <p:cNvSpPr txBox="1"/>
            <p:nvPr/>
          </p:nvSpPr>
          <p:spPr>
            <a:xfrm>
              <a:off x="0" y="1357550"/>
              <a:ext cx="4486566" cy="28725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342900" lvl="0" indent="-342900" algn="just" hangingPunct="0">
                <a:lnSpc>
                  <a:spcPct val="139958"/>
                </a:lnSpc>
                <a:buFont typeface="Arial" panose="020B0604020202020204" pitchFamily="34" charset="0"/>
                <a:buChar char="•"/>
              </a:pPr>
              <a:r>
                <a:rPr lang="zh-TW" altLang="en-US" sz="2500" dirty="0">
                  <a:latin typeface="jf open 粉圓 1.1" panose="020F0500000000000000" pitchFamily="34" charset="-120"/>
                  <a:ea typeface="jf open 粉圓 1.1" panose="020F0500000000000000" pitchFamily="34" charset="-120"/>
                  <a:cs typeface="Ubuntu"/>
                  <a:sym typeface="Ubuntu"/>
                </a:rPr>
                <a:t>選擇日期</a:t>
              </a:r>
            </a:p>
            <a:p>
              <a:pPr marL="342900" lvl="0" indent="-342900" algn="just" hangingPunct="0">
                <a:lnSpc>
                  <a:spcPct val="139958"/>
                </a:lnSpc>
                <a:buFont typeface="Arial" panose="020B0604020202020204" pitchFamily="34" charset="0"/>
                <a:buChar char="•"/>
              </a:pPr>
              <a:r>
                <a:rPr lang="zh-TW" altLang="en-US" sz="2500" dirty="0">
                  <a:latin typeface="jf open 粉圓 1.1" panose="020F0500000000000000" pitchFamily="34" charset="-120"/>
                  <a:ea typeface="jf open 粉圓 1.1" panose="020F0500000000000000" pitchFamily="34" charset="-120"/>
                  <a:cs typeface="Ubuntu"/>
                  <a:sym typeface="Ubuntu"/>
                </a:rPr>
                <a:t>新增文字日記和圖片</a:t>
              </a:r>
            </a:p>
            <a:p>
              <a:pPr marL="342900" lvl="0" indent="-342900" algn="just" hangingPunct="0">
                <a:lnSpc>
                  <a:spcPct val="139958"/>
                </a:lnSpc>
                <a:buFont typeface="Arial" panose="020B0604020202020204" pitchFamily="34" charset="0"/>
                <a:buChar char="•"/>
              </a:pPr>
              <a:r>
                <a:rPr lang="zh-TW" altLang="en-US" sz="2500" dirty="0">
                  <a:latin typeface="jf open 粉圓 1.1" panose="020F0500000000000000" pitchFamily="34" charset="-120"/>
                  <a:ea typeface="jf open 粉圓 1.1" panose="020F0500000000000000" pitchFamily="34" charset="-120"/>
                  <a:cs typeface="Ubuntu"/>
                  <a:sym typeface="Ubuntu"/>
                </a:rPr>
                <a:t>刪除和修改日記內容</a:t>
              </a:r>
            </a:p>
            <a:p>
              <a:pPr marL="342900" lvl="0" indent="-342900" algn="just" hangingPunct="0">
                <a:lnSpc>
                  <a:spcPct val="139958"/>
                </a:lnSpc>
                <a:buFont typeface="Arial" panose="020B0604020202020204" pitchFamily="34" charset="0"/>
                <a:buChar char="•"/>
              </a:pPr>
              <a:r>
                <a:rPr lang="zh-TW" altLang="en-US" sz="2500" dirty="0">
                  <a:latin typeface="jf open 粉圓 1.1" panose="020F0500000000000000" pitchFamily="34" charset="-120"/>
                  <a:ea typeface="jf open 粉圓 1.1" panose="020F0500000000000000" pitchFamily="34" charset="-120"/>
                  <a:cs typeface="Ubuntu"/>
                  <a:sym typeface="Ubuntu"/>
                </a:rPr>
                <a:t>查看別人的日記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23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/>
          <p:nvPr/>
        </p:nvSpPr>
        <p:spPr>
          <a:xfrm>
            <a:off x="1794934" y="426721"/>
            <a:ext cx="14698133" cy="137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>
              <a:solidFill>
                <a:srgbClr val="B171D4"/>
              </a:solidFill>
              <a:latin typeface="激燃體 1.3 Black" panose="020B0A00000000000000" pitchFamily="34" charset="-120"/>
              <a:ea typeface="激燃體 1.3 Black" panose="020B0A00000000000000" pitchFamily="34" charset="-120"/>
            </a:endParaRPr>
          </a:p>
          <a:p>
            <a:pPr lvl="0" algn="ctr">
              <a:lnSpc>
                <a:spcPct val="90000"/>
              </a:lnSpc>
            </a:pPr>
            <a:r>
              <a:rPr lang="en-US" sz="8500" b="1" dirty="0">
                <a:solidFill>
                  <a:srgbClr val="B171D4"/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Activities &amp; Schedule</a:t>
            </a:r>
          </a:p>
        </p:txBody>
      </p:sp>
      <p:graphicFrame>
        <p:nvGraphicFramePr>
          <p:cNvPr id="15" name="Google Shape;214;p8">
            <a:extLst>
              <a:ext uri="{FF2B5EF4-FFF2-40B4-BE49-F238E27FC236}">
                <a16:creationId xmlns:a16="http://schemas.microsoft.com/office/drawing/2014/main" id="{0E0030BD-98D0-497D-9B36-CD9C17A5C9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0339650"/>
              </p:ext>
            </p:extLst>
          </p:nvPr>
        </p:nvGraphicFramePr>
        <p:xfrm>
          <a:off x="1794935" y="2227238"/>
          <a:ext cx="14698133" cy="6915706"/>
        </p:xfrm>
        <a:graphic>
          <a:graphicData uri="http://schemas.openxmlformats.org/drawingml/2006/table">
            <a:tbl>
              <a:tblPr>
                <a:noFill/>
                <a:tableStyleId>{3A4FFFF3-AD38-4727-BA6A-636747385C40}</a:tableStyleId>
              </a:tblPr>
              <a:tblGrid>
                <a:gridCol w="26295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0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93625">
                  <a:extLst>
                    <a:ext uri="{9D8B030D-6E8A-4147-A177-3AD203B41FA5}">
                      <a16:colId xmlns:a16="http://schemas.microsoft.com/office/drawing/2014/main" val="3756653418"/>
                    </a:ext>
                  </a:extLst>
                </a:gridCol>
                <a:gridCol w="1774178">
                  <a:extLst>
                    <a:ext uri="{9D8B030D-6E8A-4147-A177-3AD203B41FA5}">
                      <a16:colId xmlns:a16="http://schemas.microsoft.com/office/drawing/2014/main" val="3353641140"/>
                    </a:ext>
                  </a:extLst>
                </a:gridCol>
              </a:tblGrid>
              <a:tr h="7530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800" b="1" dirty="0">
                          <a:effectLst/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Times New Roman" panose="02020603050405020304" pitchFamily="18" charset="0"/>
                        </a:rPr>
                        <a:t>Date</a:t>
                      </a:r>
                      <a:endParaRPr lang="zh-TW" sz="2800" b="1" dirty="0">
                        <a:effectLst/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68580" marR="68580" marT="0" marB="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83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800" b="1" dirty="0">
                          <a:effectLst/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Time</a:t>
                      </a:r>
                      <a:endParaRPr lang="zh-TW" sz="2800" b="1" dirty="0">
                        <a:effectLst/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68580" marR="68580" marT="0" marB="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83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800" b="1" dirty="0">
                          <a:effectLst/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Event</a:t>
                      </a:r>
                      <a:endParaRPr lang="zh-TW" sz="2800" b="1" dirty="0">
                        <a:effectLst/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68580" marR="68580" marT="0" marB="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83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800" b="1" dirty="0">
                          <a:effectLst/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Member</a:t>
                      </a:r>
                      <a:endParaRPr lang="zh-TW" sz="2800" b="1" dirty="0">
                        <a:effectLst/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68580" marR="68580" marT="0" marB="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83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04364"/>
                  </a:ext>
                </a:extLst>
              </a:tr>
              <a:tr h="7488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b="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2023/03/11</a:t>
                      </a:r>
                      <a:endParaRPr sz="2800" b="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3hr/person</a:t>
                      </a:r>
                      <a:endParaRPr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Study project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All</a:t>
                      </a:r>
                      <a:endParaRPr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b="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Ubuntu"/>
                          <a:sym typeface="Ubuntu"/>
                        </a:rPr>
                        <a:t>2023/03/11</a:t>
                      </a:r>
                      <a:endParaRPr lang="zh-TW" altLang="en-US" sz="2800" b="0" u="none" strike="noStrike" cap="none" dirty="0">
                        <a:solidFill>
                          <a:srgbClr val="000000"/>
                        </a:solidFill>
                        <a:latin typeface="jf open 粉圓 1.1" panose="020F0500000000000000" pitchFamily="34" charset="-120"/>
                        <a:ea typeface="jf open 粉圓 1.1" panose="020F0500000000000000" pitchFamily="34" charset="-120"/>
                        <a:cs typeface="Ubuntu"/>
                        <a:sym typeface="Ubuntu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5hr/person</a:t>
                      </a: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Study test tools</a:t>
                      </a:r>
                      <a:endParaRPr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All</a:t>
                      </a:r>
                      <a:endParaRPr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b="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Ubuntu"/>
                          <a:sym typeface="Ubuntu"/>
                        </a:rPr>
                        <a:t>2023/03/18</a:t>
                      </a:r>
                      <a:endParaRPr lang="zh-TW" altLang="en-US" sz="2800" b="0" u="none" strike="noStrike" cap="none" dirty="0">
                        <a:solidFill>
                          <a:srgbClr val="000000"/>
                        </a:solidFill>
                        <a:latin typeface="jf open 粉圓 1.1" panose="020F0500000000000000" pitchFamily="34" charset="-120"/>
                        <a:ea typeface="jf open 粉圓 1.1" panose="020F0500000000000000" pitchFamily="34" charset="-120"/>
                        <a:cs typeface="Ubuntu"/>
                        <a:sym typeface="Ubuntu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6hr/person</a:t>
                      </a: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Phase 1: Write STP</a:t>
                      </a:r>
                      <a:endParaRPr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All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b="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Ubuntu"/>
                          <a:sym typeface="Ubuntu"/>
                        </a:rPr>
                        <a:t>2023/03/25</a:t>
                      </a:r>
                      <a:endParaRPr lang="zh-TW" altLang="en-US" sz="2800" b="0" u="none" strike="noStrike" cap="none" dirty="0">
                        <a:solidFill>
                          <a:srgbClr val="000000"/>
                        </a:solidFill>
                        <a:latin typeface="jf open 粉圓 1.1" panose="020F0500000000000000" pitchFamily="34" charset="-120"/>
                        <a:ea typeface="jf open 粉圓 1.1" panose="020F0500000000000000" pitchFamily="34" charset="-120"/>
                        <a:cs typeface="Ubuntu"/>
                        <a:sym typeface="Ubuntu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3hr/person</a:t>
                      </a: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Phase 1: Write SUT</a:t>
                      </a:r>
                      <a:endParaRPr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All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b="0" i="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sym typeface="Arial"/>
                        </a:rPr>
                        <a:t>2023/04/08</a:t>
                      </a:r>
                      <a:endParaRPr sz="2800" b="0" i="0" u="none" strike="noStrike" cap="none" dirty="0">
                        <a:solidFill>
                          <a:srgbClr val="000000"/>
                        </a:solidFill>
                        <a:latin typeface="jf open 粉圓 1.1" panose="020F0500000000000000" pitchFamily="34" charset="-120"/>
                        <a:ea typeface="jf open 粉圓 1.1" panose="020F0500000000000000" pitchFamily="34" charset="-120"/>
                        <a:sym typeface="Arial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8hr/person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Phase 2: STP Revision</a:t>
                      </a:r>
                    </a:p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Phase 2: Write TDS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All</a:t>
                      </a:r>
                      <a:endParaRPr lang="zh-TW" altLang="en-US"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809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b="0" i="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sym typeface="Arial"/>
                        </a:rPr>
                        <a:t>2023/04/22</a:t>
                      </a:r>
                      <a:endParaRPr sz="2800" b="0" i="0" u="none" strike="noStrike" cap="none" dirty="0">
                        <a:solidFill>
                          <a:srgbClr val="000000"/>
                        </a:solidFill>
                        <a:latin typeface="jf open 粉圓 1.1" panose="020F0500000000000000" pitchFamily="34" charset="-120"/>
                        <a:ea typeface="jf open 粉圓 1.1" panose="020F0500000000000000" pitchFamily="34" charset="-120"/>
                        <a:sym typeface="Arial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3hr/person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Midterm Presentation: Preparing slide</a:t>
                      </a:r>
                      <a:endParaRPr lang="zh-TW" altLang="en-US"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All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387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354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/>
          <p:nvPr/>
        </p:nvSpPr>
        <p:spPr>
          <a:xfrm>
            <a:off x="1794934" y="426721"/>
            <a:ext cx="14698133" cy="137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>
              <a:solidFill>
                <a:srgbClr val="B171D4"/>
              </a:solidFill>
              <a:latin typeface="激燃體 1.3 Black" panose="020B0A00000000000000" pitchFamily="34" charset="-120"/>
              <a:ea typeface="激燃體 1.3 Black" panose="020B0A00000000000000" pitchFamily="34" charset="-120"/>
            </a:endParaRPr>
          </a:p>
          <a:p>
            <a:pPr lvl="0" algn="ctr">
              <a:lnSpc>
                <a:spcPct val="90000"/>
              </a:lnSpc>
            </a:pPr>
            <a:r>
              <a:rPr lang="en-US" sz="8500" b="1" dirty="0">
                <a:solidFill>
                  <a:srgbClr val="B171D4"/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Activities &amp; Schedule</a:t>
            </a:r>
          </a:p>
        </p:txBody>
      </p:sp>
      <p:graphicFrame>
        <p:nvGraphicFramePr>
          <p:cNvPr id="15" name="Google Shape;214;p8">
            <a:extLst>
              <a:ext uri="{FF2B5EF4-FFF2-40B4-BE49-F238E27FC236}">
                <a16:creationId xmlns:a16="http://schemas.microsoft.com/office/drawing/2014/main" id="{0E0030BD-98D0-497D-9B36-CD9C17A5C9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9268085"/>
              </p:ext>
            </p:extLst>
          </p:nvPr>
        </p:nvGraphicFramePr>
        <p:xfrm>
          <a:off x="1794935" y="2227238"/>
          <a:ext cx="14698133" cy="7513114"/>
        </p:xfrm>
        <a:graphic>
          <a:graphicData uri="http://schemas.openxmlformats.org/drawingml/2006/table">
            <a:tbl>
              <a:tblPr>
                <a:noFill/>
                <a:tableStyleId>{3A4FFFF3-AD38-4727-BA6A-636747385C40}</a:tableStyleId>
              </a:tblPr>
              <a:tblGrid>
                <a:gridCol w="3131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2929">
                  <a:extLst>
                    <a:ext uri="{9D8B030D-6E8A-4147-A177-3AD203B41FA5}">
                      <a16:colId xmlns:a16="http://schemas.microsoft.com/office/drawing/2014/main" val="3756653418"/>
                    </a:ext>
                  </a:extLst>
                </a:gridCol>
                <a:gridCol w="1774178">
                  <a:extLst>
                    <a:ext uri="{9D8B030D-6E8A-4147-A177-3AD203B41FA5}">
                      <a16:colId xmlns:a16="http://schemas.microsoft.com/office/drawing/2014/main" val="3353641140"/>
                    </a:ext>
                  </a:extLst>
                </a:gridCol>
              </a:tblGrid>
              <a:tr h="7530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800" b="1" dirty="0">
                          <a:effectLst/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Times New Roman" panose="02020603050405020304" pitchFamily="18" charset="0"/>
                        </a:rPr>
                        <a:t>Date</a:t>
                      </a:r>
                      <a:endParaRPr lang="zh-TW" sz="2800" b="1" dirty="0">
                        <a:effectLst/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68580" marR="68580" marT="0" marB="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83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800" b="1" dirty="0">
                          <a:effectLst/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Event</a:t>
                      </a:r>
                      <a:endParaRPr lang="zh-TW" sz="2800" b="1" dirty="0">
                        <a:effectLst/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68580" marR="68580" marT="0" marB="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83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800" b="1" dirty="0">
                          <a:effectLst/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Member</a:t>
                      </a:r>
                      <a:endParaRPr lang="zh-TW" sz="2800" b="1" dirty="0">
                        <a:effectLst/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68580" marR="68580" marT="0" marB="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83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04364"/>
                  </a:ext>
                </a:extLst>
              </a:tr>
              <a:tr h="7488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b="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2023/04/29</a:t>
                      </a:r>
                      <a:endParaRPr sz="2800" b="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Phase 3: Write TCS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All</a:t>
                      </a:r>
                      <a:endParaRPr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b="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Ubuntu"/>
                          <a:sym typeface="Ubuntu"/>
                        </a:rPr>
                        <a:t>2023/05/06</a:t>
                      </a:r>
                      <a:endParaRPr lang="zh-TW" altLang="en-US" sz="2800" b="0" u="none" strike="noStrike" cap="none" dirty="0">
                        <a:solidFill>
                          <a:srgbClr val="000000"/>
                        </a:solidFill>
                        <a:latin typeface="jf open 粉圓 1.1" panose="020F0500000000000000" pitchFamily="34" charset="-120"/>
                        <a:ea typeface="jf open 粉圓 1.1" panose="020F0500000000000000" pitchFamily="34" charset="-120"/>
                        <a:cs typeface="Ubuntu"/>
                        <a:sym typeface="Ubuntu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Phase 3: Revise </a:t>
                      </a:r>
                      <a:r>
                        <a:rPr lang="en-US" sz="2800" u="none" strike="noStrike" cap="none" dirty="0" err="1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ptt</a:t>
                      </a:r>
                      <a:r>
                        <a:rPr lang="en-US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 slide of midterm presentation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All</a:t>
                      </a:r>
                      <a:endParaRPr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b="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Ubuntu"/>
                          <a:sym typeface="Ubuntu"/>
                        </a:rPr>
                        <a:t>2023/05/13</a:t>
                      </a:r>
                      <a:endParaRPr lang="zh-TW" altLang="en-US" sz="2800" b="0" u="none" strike="noStrike" cap="none" dirty="0">
                        <a:solidFill>
                          <a:srgbClr val="000000"/>
                        </a:solidFill>
                        <a:latin typeface="jf open 粉圓 1.1" panose="020F0500000000000000" pitchFamily="34" charset="-120"/>
                        <a:ea typeface="jf open 粉圓 1.1" panose="020F0500000000000000" pitchFamily="34" charset="-120"/>
                        <a:cs typeface="Ubuntu"/>
                        <a:sym typeface="Ubuntu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Phase 3: Revise STP &amp; TDS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All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b="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Ubuntu"/>
                          <a:sym typeface="Ubuntu"/>
                        </a:rPr>
                        <a:t>2023/05/20</a:t>
                      </a:r>
                      <a:endParaRPr lang="zh-TW" altLang="en-US" sz="2800" b="0" u="none" strike="noStrike" cap="none" dirty="0">
                        <a:solidFill>
                          <a:srgbClr val="000000"/>
                        </a:solidFill>
                        <a:latin typeface="jf open 粉圓 1.1" panose="020F0500000000000000" pitchFamily="34" charset="-120"/>
                        <a:ea typeface="jf open 粉圓 1.1" panose="020F0500000000000000" pitchFamily="34" charset="-120"/>
                        <a:cs typeface="Ubuntu"/>
                        <a:sym typeface="Ubuntu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Phase 3: Partial implementation of TCS as test scripts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All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b="0" i="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sym typeface="Arial"/>
                        </a:rPr>
                        <a:t>2023/05/27</a:t>
                      </a:r>
                      <a:endParaRPr sz="2800" b="0" i="0" u="none" strike="noStrike" cap="none" dirty="0">
                        <a:solidFill>
                          <a:srgbClr val="000000"/>
                        </a:solidFill>
                        <a:latin typeface="jf open 粉圓 1.1" panose="020F0500000000000000" pitchFamily="34" charset="-120"/>
                        <a:ea typeface="jf open 粉圓 1.1" panose="020F0500000000000000" pitchFamily="34" charset="-120"/>
                        <a:sym typeface="Arial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Phase 4: Revise TCS</a:t>
                      </a:r>
                    </a:p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Phase 4: Implement TCS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All</a:t>
                      </a:r>
                      <a:endParaRPr lang="zh-TW" altLang="en-US"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809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b="0" i="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sym typeface="Arial"/>
                        </a:rPr>
                        <a:t>2023/06/03</a:t>
                      </a:r>
                      <a:endParaRPr sz="2800" b="0" i="0" u="none" strike="noStrike" cap="none" dirty="0">
                        <a:solidFill>
                          <a:srgbClr val="000000"/>
                        </a:solidFill>
                        <a:latin typeface="jf open 粉圓 1.1" panose="020F0500000000000000" pitchFamily="34" charset="-120"/>
                        <a:ea typeface="jf open 粉圓 1.1" panose="020F0500000000000000" pitchFamily="34" charset="-120"/>
                        <a:sym typeface="Arial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Phase 4: Perform the functional testing for SUT</a:t>
                      </a:r>
                    </a:p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Phase 4: Report Bugs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All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387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4217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/>
          <p:nvPr/>
        </p:nvSpPr>
        <p:spPr>
          <a:xfrm>
            <a:off x="1794934" y="426721"/>
            <a:ext cx="14698133" cy="137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>
              <a:solidFill>
                <a:srgbClr val="B171D4"/>
              </a:solidFill>
              <a:latin typeface="激燃體 1.3 Black" panose="020B0A00000000000000" pitchFamily="34" charset="-120"/>
              <a:ea typeface="激燃體 1.3 Black" panose="020B0A00000000000000" pitchFamily="34" charset="-120"/>
            </a:endParaRPr>
          </a:p>
          <a:p>
            <a:pPr lvl="0" algn="ctr">
              <a:lnSpc>
                <a:spcPct val="90000"/>
              </a:lnSpc>
            </a:pPr>
            <a:r>
              <a:rPr lang="en-US" sz="8500" b="1" dirty="0">
                <a:solidFill>
                  <a:srgbClr val="B171D4"/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Activities &amp; Schedule</a:t>
            </a:r>
          </a:p>
        </p:txBody>
      </p:sp>
      <p:graphicFrame>
        <p:nvGraphicFramePr>
          <p:cNvPr id="15" name="Google Shape;214;p8">
            <a:extLst>
              <a:ext uri="{FF2B5EF4-FFF2-40B4-BE49-F238E27FC236}">
                <a16:creationId xmlns:a16="http://schemas.microsoft.com/office/drawing/2014/main" id="{0E0030BD-98D0-497D-9B36-CD9C17A5C9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537996"/>
              </p:ext>
            </p:extLst>
          </p:nvPr>
        </p:nvGraphicFramePr>
        <p:xfrm>
          <a:off x="1794935" y="2227238"/>
          <a:ext cx="14698133" cy="3205526"/>
        </p:xfrm>
        <a:graphic>
          <a:graphicData uri="http://schemas.openxmlformats.org/drawingml/2006/table">
            <a:tbl>
              <a:tblPr>
                <a:noFill/>
                <a:tableStyleId>{3A4FFFF3-AD38-4727-BA6A-636747385C40}</a:tableStyleId>
              </a:tblPr>
              <a:tblGrid>
                <a:gridCol w="3131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2929">
                  <a:extLst>
                    <a:ext uri="{9D8B030D-6E8A-4147-A177-3AD203B41FA5}">
                      <a16:colId xmlns:a16="http://schemas.microsoft.com/office/drawing/2014/main" val="3756653418"/>
                    </a:ext>
                  </a:extLst>
                </a:gridCol>
                <a:gridCol w="1774178">
                  <a:extLst>
                    <a:ext uri="{9D8B030D-6E8A-4147-A177-3AD203B41FA5}">
                      <a16:colId xmlns:a16="http://schemas.microsoft.com/office/drawing/2014/main" val="3353641140"/>
                    </a:ext>
                  </a:extLst>
                </a:gridCol>
              </a:tblGrid>
              <a:tr h="7530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800" b="1" dirty="0">
                          <a:effectLst/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Times New Roman" panose="02020603050405020304" pitchFamily="18" charset="0"/>
                        </a:rPr>
                        <a:t>Date</a:t>
                      </a:r>
                      <a:endParaRPr lang="zh-TW" sz="2800" b="1" dirty="0">
                        <a:effectLst/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68580" marR="68580" marT="0" marB="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83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800" b="1" dirty="0">
                          <a:effectLst/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Event</a:t>
                      </a:r>
                      <a:endParaRPr lang="zh-TW" sz="2800" b="1" dirty="0">
                        <a:effectLst/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68580" marR="68580" marT="0" marB="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83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800" b="1" dirty="0">
                          <a:effectLst/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Member</a:t>
                      </a:r>
                      <a:endParaRPr lang="zh-TW" sz="2800" b="1" dirty="0">
                        <a:effectLst/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68580" marR="68580" marT="0" marB="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83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04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b="0" i="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sym typeface="Arial"/>
                        </a:rPr>
                        <a:t>2023/06/10</a:t>
                      </a:r>
                      <a:endParaRPr sz="2800" b="0" i="0" u="none" strike="noStrike" cap="none" dirty="0">
                        <a:solidFill>
                          <a:srgbClr val="000000"/>
                        </a:solidFill>
                        <a:latin typeface="jf open 粉圓 1.1" panose="020F0500000000000000" pitchFamily="34" charset="-120"/>
                        <a:ea typeface="jf open 粉圓 1.1" panose="020F0500000000000000" pitchFamily="34" charset="-120"/>
                        <a:sym typeface="Arial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Phase 4: Analyze test result</a:t>
                      </a:r>
                    </a:p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Phase 4: Submit test result summary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All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058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b="0" i="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sym typeface="Arial"/>
                        </a:rPr>
                        <a:t>2023/06/17</a:t>
                      </a:r>
                      <a:endParaRPr sz="2800" b="0" i="0" u="none" strike="noStrike" cap="none" dirty="0">
                        <a:solidFill>
                          <a:srgbClr val="000000"/>
                        </a:solidFill>
                        <a:latin typeface="jf open 粉圓 1.1" panose="020F0500000000000000" pitchFamily="34" charset="-120"/>
                        <a:ea typeface="jf open 粉圓 1.1" panose="020F0500000000000000" pitchFamily="34" charset="-120"/>
                        <a:sym typeface="Arial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Final Presentation: Preparing slide</a:t>
                      </a:r>
                      <a:endParaRPr lang="zh-TW" altLang="en-US"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All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541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3176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7"/>
          <p:cNvGrpSpPr/>
          <p:nvPr/>
        </p:nvGrpSpPr>
        <p:grpSpPr>
          <a:xfrm>
            <a:off x="12163715" y="2974941"/>
            <a:ext cx="5095585" cy="5181344"/>
            <a:chOff x="0" y="-253979"/>
            <a:chExt cx="6794113" cy="6908459"/>
          </a:xfrm>
        </p:grpSpPr>
        <p:grpSp>
          <p:nvGrpSpPr>
            <p:cNvPr id="176" name="Google Shape;176;p7"/>
            <p:cNvGrpSpPr/>
            <p:nvPr/>
          </p:nvGrpSpPr>
          <p:grpSpPr>
            <a:xfrm>
              <a:off x="0" y="-253979"/>
              <a:ext cx="6794113" cy="6908459"/>
              <a:chOff x="0" y="-57150"/>
              <a:chExt cx="1528801" cy="1554531"/>
            </a:xfrm>
          </p:grpSpPr>
          <p:sp>
            <p:nvSpPr>
              <p:cNvPr id="177" name="Google Shape;177;p7"/>
              <p:cNvSpPr/>
              <p:nvPr/>
            </p:nvSpPr>
            <p:spPr>
              <a:xfrm>
                <a:off x="0" y="0"/>
                <a:ext cx="1528801" cy="1497381"/>
              </a:xfrm>
              <a:custGeom>
                <a:avLst/>
                <a:gdLst/>
                <a:ahLst/>
                <a:cxnLst/>
                <a:rect l="l" t="t" r="r" b="b"/>
                <a:pathLst>
                  <a:path w="1528801" h="1497381" extrusionOk="0">
                    <a:moveTo>
                      <a:pt x="0" y="0"/>
                    </a:moveTo>
                    <a:lnTo>
                      <a:pt x="1528801" y="0"/>
                    </a:lnTo>
                    <a:lnTo>
                      <a:pt x="1528801" y="1497381"/>
                    </a:lnTo>
                    <a:lnTo>
                      <a:pt x="0" y="1497381"/>
                    </a:lnTo>
                    <a:close/>
                  </a:path>
                </a:pathLst>
              </a:custGeom>
              <a:solidFill>
                <a:srgbClr val="F28383"/>
              </a:solidFill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78" name="Google Shape;178;p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" name="Google Shape;179;p7"/>
            <p:cNvGrpSpPr/>
            <p:nvPr/>
          </p:nvGrpSpPr>
          <p:grpSpPr>
            <a:xfrm>
              <a:off x="340974" y="86536"/>
              <a:ext cx="6112166" cy="6227429"/>
              <a:chOff x="0" y="-57150"/>
              <a:chExt cx="1375351" cy="1401287"/>
            </a:xfrm>
          </p:grpSpPr>
          <p:sp>
            <p:nvSpPr>
              <p:cNvPr id="180" name="Google Shape;180;p7"/>
              <p:cNvSpPr/>
              <p:nvPr/>
            </p:nvSpPr>
            <p:spPr>
              <a:xfrm>
                <a:off x="0" y="0"/>
                <a:ext cx="1375351" cy="1344137"/>
              </a:xfrm>
              <a:custGeom>
                <a:avLst/>
                <a:gdLst/>
                <a:ahLst/>
                <a:cxnLst/>
                <a:rect l="l" t="t" r="r" b="b"/>
                <a:pathLst>
                  <a:path w="1375351" h="1344137" extrusionOk="0">
                    <a:moveTo>
                      <a:pt x="0" y="0"/>
                    </a:moveTo>
                    <a:lnTo>
                      <a:pt x="1375351" y="0"/>
                    </a:lnTo>
                    <a:lnTo>
                      <a:pt x="1375351" y="1344137"/>
                    </a:lnTo>
                    <a:lnTo>
                      <a:pt x="0" y="1344137"/>
                    </a:lnTo>
                    <a:close/>
                  </a:path>
                </a:pathLst>
              </a:custGeom>
              <a:solidFill>
                <a:srgbClr val="EBEAEA"/>
              </a:solidFill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81" name="Google Shape;181;p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2" name="Google Shape;182;p7"/>
          <p:cNvGrpSpPr/>
          <p:nvPr/>
        </p:nvGrpSpPr>
        <p:grpSpPr>
          <a:xfrm>
            <a:off x="6596208" y="2974941"/>
            <a:ext cx="5095585" cy="5181344"/>
            <a:chOff x="0" y="-253979"/>
            <a:chExt cx="6794113" cy="6908459"/>
          </a:xfrm>
        </p:grpSpPr>
        <p:grpSp>
          <p:nvGrpSpPr>
            <p:cNvPr id="183" name="Google Shape;183;p7"/>
            <p:cNvGrpSpPr/>
            <p:nvPr/>
          </p:nvGrpSpPr>
          <p:grpSpPr>
            <a:xfrm>
              <a:off x="0" y="-253979"/>
              <a:ext cx="6794113" cy="6908459"/>
              <a:chOff x="0" y="-57150"/>
              <a:chExt cx="1528801" cy="1554531"/>
            </a:xfrm>
          </p:grpSpPr>
          <p:sp>
            <p:nvSpPr>
              <p:cNvPr id="184" name="Google Shape;184;p7"/>
              <p:cNvSpPr/>
              <p:nvPr/>
            </p:nvSpPr>
            <p:spPr>
              <a:xfrm>
                <a:off x="0" y="0"/>
                <a:ext cx="1528801" cy="1497381"/>
              </a:xfrm>
              <a:custGeom>
                <a:avLst/>
                <a:gdLst/>
                <a:ahLst/>
                <a:cxnLst/>
                <a:rect l="l" t="t" r="r" b="b"/>
                <a:pathLst>
                  <a:path w="1528801" h="1497381" extrusionOk="0">
                    <a:moveTo>
                      <a:pt x="0" y="0"/>
                    </a:moveTo>
                    <a:lnTo>
                      <a:pt x="1528801" y="0"/>
                    </a:lnTo>
                    <a:lnTo>
                      <a:pt x="1528801" y="1497381"/>
                    </a:lnTo>
                    <a:lnTo>
                      <a:pt x="0" y="1497381"/>
                    </a:lnTo>
                    <a:close/>
                  </a:path>
                </a:pathLst>
              </a:custGeom>
              <a:solidFill>
                <a:srgbClr val="4EBC9D"/>
              </a:solidFill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85" name="Google Shape;185;p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" name="Google Shape;186;p7"/>
            <p:cNvGrpSpPr/>
            <p:nvPr/>
          </p:nvGrpSpPr>
          <p:grpSpPr>
            <a:xfrm>
              <a:off x="340974" y="86536"/>
              <a:ext cx="6112166" cy="6227429"/>
              <a:chOff x="0" y="-57150"/>
              <a:chExt cx="1375351" cy="1401287"/>
            </a:xfrm>
          </p:grpSpPr>
          <p:sp>
            <p:nvSpPr>
              <p:cNvPr id="187" name="Google Shape;187;p7"/>
              <p:cNvSpPr/>
              <p:nvPr/>
            </p:nvSpPr>
            <p:spPr>
              <a:xfrm>
                <a:off x="0" y="0"/>
                <a:ext cx="1375351" cy="1344137"/>
              </a:xfrm>
              <a:custGeom>
                <a:avLst/>
                <a:gdLst/>
                <a:ahLst/>
                <a:cxnLst/>
                <a:rect l="l" t="t" r="r" b="b"/>
                <a:pathLst>
                  <a:path w="1375351" h="1344137" extrusionOk="0">
                    <a:moveTo>
                      <a:pt x="0" y="0"/>
                    </a:moveTo>
                    <a:lnTo>
                      <a:pt x="1375351" y="0"/>
                    </a:lnTo>
                    <a:lnTo>
                      <a:pt x="1375351" y="1344137"/>
                    </a:lnTo>
                    <a:lnTo>
                      <a:pt x="0" y="1344137"/>
                    </a:lnTo>
                    <a:close/>
                  </a:path>
                </a:pathLst>
              </a:custGeom>
              <a:solidFill>
                <a:srgbClr val="EBEAEA"/>
              </a:solidFill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88" name="Google Shape;188;p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1" name="Google Shape;191;p7"/>
          <p:cNvGrpSpPr/>
          <p:nvPr/>
        </p:nvGrpSpPr>
        <p:grpSpPr>
          <a:xfrm>
            <a:off x="776723" y="2974941"/>
            <a:ext cx="5095585" cy="5181344"/>
            <a:chOff x="0" y="-253979"/>
            <a:chExt cx="6794113" cy="6908459"/>
          </a:xfrm>
        </p:grpSpPr>
        <p:grpSp>
          <p:nvGrpSpPr>
            <p:cNvPr id="192" name="Google Shape;192;p7"/>
            <p:cNvGrpSpPr/>
            <p:nvPr/>
          </p:nvGrpSpPr>
          <p:grpSpPr>
            <a:xfrm>
              <a:off x="0" y="-253979"/>
              <a:ext cx="6794113" cy="6908459"/>
              <a:chOff x="0" y="-57150"/>
              <a:chExt cx="1528801" cy="1554531"/>
            </a:xfrm>
          </p:grpSpPr>
          <p:sp>
            <p:nvSpPr>
              <p:cNvPr id="193" name="Google Shape;193;p7"/>
              <p:cNvSpPr/>
              <p:nvPr/>
            </p:nvSpPr>
            <p:spPr>
              <a:xfrm>
                <a:off x="0" y="0"/>
                <a:ext cx="1528801" cy="1497381"/>
              </a:xfrm>
              <a:custGeom>
                <a:avLst/>
                <a:gdLst/>
                <a:ahLst/>
                <a:cxnLst/>
                <a:rect l="l" t="t" r="r" b="b"/>
                <a:pathLst>
                  <a:path w="1528801" h="1497381" extrusionOk="0">
                    <a:moveTo>
                      <a:pt x="0" y="0"/>
                    </a:moveTo>
                    <a:lnTo>
                      <a:pt x="1528801" y="0"/>
                    </a:lnTo>
                    <a:lnTo>
                      <a:pt x="1528801" y="1497381"/>
                    </a:lnTo>
                    <a:lnTo>
                      <a:pt x="0" y="1497381"/>
                    </a:lnTo>
                    <a:close/>
                  </a:path>
                </a:pathLst>
              </a:custGeom>
              <a:solidFill>
                <a:srgbClr val="F9B458"/>
              </a:solidFill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94" name="Google Shape;194;p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95" name="Google Shape;195;p7"/>
            <p:cNvGrpSpPr/>
            <p:nvPr/>
          </p:nvGrpSpPr>
          <p:grpSpPr>
            <a:xfrm>
              <a:off x="340974" y="86536"/>
              <a:ext cx="6112166" cy="6227429"/>
              <a:chOff x="0" y="-57150"/>
              <a:chExt cx="1375351" cy="1401287"/>
            </a:xfrm>
          </p:grpSpPr>
          <p:sp>
            <p:nvSpPr>
              <p:cNvPr id="196" name="Google Shape;196;p7"/>
              <p:cNvSpPr/>
              <p:nvPr/>
            </p:nvSpPr>
            <p:spPr>
              <a:xfrm>
                <a:off x="0" y="0"/>
                <a:ext cx="1375351" cy="1344137"/>
              </a:xfrm>
              <a:custGeom>
                <a:avLst/>
                <a:gdLst/>
                <a:ahLst/>
                <a:cxnLst/>
                <a:rect l="l" t="t" r="r" b="b"/>
                <a:pathLst>
                  <a:path w="1375351" h="1344137" extrusionOk="0">
                    <a:moveTo>
                      <a:pt x="0" y="0"/>
                    </a:moveTo>
                    <a:lnTo>
                      <a:pt x="1375351" y="0"/>
                    </a:lnTo>
                    <a:lnTo>
                      <a:pt x="1375351" y="1344137"/>
                    </a:lnTo>
                    <a:lnTo>
                      <a:pt x="0" y="1344137"/>
                    </a:lnTo>
                    <a:close/>
                  </a:path>
                </a:pathLst>
              </a:custGeom>
              <a:solidFill>
                <a:srgbClr val="EBEAEA"/>
              </a:solidFill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97" name="Google Shape;197;p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99" name="Google Shape;19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046085">
            <a:off x="5070833" y="7145362"/>
            <a:ext cx="2590293" cy="355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9227659">
            <a:off x="16135845" y="698744"/>
            <a:ext cx="2590293" cy="355277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7"/>
          <p:cNvSpPr txBox="1"/>
          <p:nvPr/>
        </p:nvSpPr>
        <p:spPr>
          <a:xfrm>
            <a:off x="2539507" y="1066800"/>
            <a:ext cx="13208985" cy="143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997"/>
              </a:lnSpc>
            </a:pPr>
            <a:r>
              <a:rPr lang="en-US" altLang="zh-TW" sz="8302" dirty="0">
                <a:solidFill>
                  <a:srgbClr val="323333"/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Testing Tools</a:t>
            </a:r>
            <a:endParaRPr lang="en-US" sz="8302" b="1" dirty="0">
              <a:solidFill>
                <a:srgbClr val="323333"/>
              </a:solidFill>
              <a:latin typeface="激燃體 1.3 Black" panose="020B0A00000000000000" pitchFamily="34" charset="-120"/>
              <a:ea typeface="激燃體 1.3 Black" panose="020B0A00000000000000" pitchFamily="34" charset="-120"/>
              <a:cs typeface="Ubuntu"/>
              <a:sym typeface="Ubuntu"/>
            </a:endParaRPr>
          </a:p>
        </p:txBody>
      </p:sp>
      <p:sp>
        <p:nvSpPr>
          <p:cNvPr id="204" name="Google Shape;204;p7"/>
          <p:cNvSpPr txBox="1"/>
          <p:nvPr/>
        </p:nvSpPr>
        <p:spPr>
          <a:xfrm>
            <a:off x="6851938" y="6572282"/>
            <a:ext cx="4584125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39958"/>
              </a:lnSpc>
            </a:pPr>
            <a:r>
              <a:rPr lang="en-US" altLang="zh-TW" sz="33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Robot Framework</a:t>
            </a:r>
            <a:endParaRPr sz="3300" spc="-150" dirty="0">
              <a:solidFill>
                <a:schemeClr val="tx1">
                  <a:lumMod val="65000"/>
                  <a:lumOff val="35000"/>
                </a:schemeClr>
              </a:solidFill>
              <a:latin typeface="激燃體 1.3 Black" panose="020B0A00000000000000" pitchFamily="34" charset="-120"/>
              <a:ea typeface="激燃體 1.3 Black" panose="020B0A00000000000000" pitchFamily="34" charset="-120"/>
            </a:endParaRPr>
          </a:p>
        </p:txBody>
      </p:sp>
      <p:sp>
        <p:nvSpPr>
          <p:cNvPr id="205" name="Google Shape;205;p7"/>
          <p:cNvSpPr txBox="1"/>
          <p:nvPr/>
        </p:nvSpPr>
        <p:spPr>
          <a:xfrm>
            <a:off x="12419445" y="6572282"/>
            <a:ext cx="4584125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Python</a:t>
            </a:r>
            <a:endParaRPr sz="3600" dirty="0">
              <a:solidFill>
                <a:schemeClr val="tx1">
                  <a:lumMod val="65000"/>
                  <a:lumOff val="35000"/>
                </a:schemeClr>
              </a:solidFill>
              <a:latin typeface="激燃體 1.3 Black" panose="020B0A00000000000000" pitchFamily="34" charset="-120"/>
              <a:ea typeface="激燃體 1.3 Black" panose="020B0A00000000000000" pitchFamily="34" charset="-120"/>
            </a:endParaRPr>
          </a:p>
        </p:txBody>
      </p:sp>
      <p:sp>
        <p:nvSpPr>
          <p:cNvPr id="207" name="Google Shape;207;p7"/>
          <p:cNvSpPr txBox="1"/>
          <p:nvPr/>
        </p:nvSpPr>
        <p:spPr>
          <a:xfrm>
            <a:off x="1032453" y="6572282"/>
            <a:ext cx="4584125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appium</a:t>
            </a:r>
            <a:endParaRPr sz="3600" dirty="0">
              <a:solidFill>
                <a:schemeClr val="tx1">
                  <a:lumMod val="65000"/>
                  <a:lumOff val="35000"/>
                </a:schemeClr>
              </a:solidFill>
              <a:latin typeface="激燃體 1.3 Black" panose="020B0A00000000000000" pitchFamily="34" charset="-120"/>
              <a:ea typeface="激燃體 1.3 Black" panose="020B0A00000000000000" pitchFamily="34" charset="-120"/>
            </a:endParaRPr>
          </a:p>
        </p:txBody>
      </p:sp>
      <p:pic>
        <p:nvPicPr>
          <p:cNvPr id="5122" name="Picture 2" descr="https://lh3.googleusercontent.com/BzEI0-IANjfd9fmGLCX8drYK-qJsZJdZY01UEY11mgskR6lfzY0_HNQ206hu_T_pS7L1ZE1NYKFhSSvxadWBBwCy2CFgj-zH8UE37ItfGrdGA4ksYTkesiUg9m3unBRVeXqTfhF54dTfaUKDWAoYmnOg9A=s2048">
            <a:extLst>
              <a:ext uri="{FF2B5EF4-FFF2-40B4-BE49-F238E27FC236}">
                <a16:creationId xmlns:a16="http://schemas.microsoft.com/office/drawing/2014/main" id="{A055E141-0EA0-4459-B491-C125F2F00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6" r="32473" b="37325"/>
          <a:stretch/>
        </p:blipFill>
        <p:spPr bwMode="auto">
          <a:xfrm>
            <a:off x="2299153" y="4367580"/>
            <a:ext cx="1910581" cy="201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obot Framework - Wikipedia">
            <a:extLst>
              <a:ext uri="{FF2B5EF4-FFF2-40B4-BE49-F238E27FC236}">
                <a16:creationId xmlns:a16="http://schemas.microsoft.com/office/drawing/2014/main" id="{8AA163AC-C371-4476-9B36-18573B939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215" y="3886097"/>
            <a:ext cx="2941571" cy="294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ython (programming language) - Wikipedia">
            <a:extLst>
              <a:ext uri="{FF2B5EF4-FFF2-40B4-BE49-F238E27FC236}">
                <a16:creationId xmlns:a16="http://schemas.microsoft.com/office/drawing/2014/main" id="{82F9442C-291A-4AEB-8BFF-2F765A810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5370" y="4345381"/>
            <a:ext cx="1945138" cy="213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759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8"/>
          <p:cNvPicPr preferRelativeResize="0"/>
          <p:nvPr/>
        </p:nvPicPr>
        <p:blipFill rotWithShape="1">
          <a:blip r:embed="rId3">
            <a:alphaModFix/>
          </a:blip>
          <a:srcRect l="17247" t="5430" r="18851" b="4811"/>
          <a:stretch/>
        </p:blipFill>
        <p:spPr>
          <a:xfrm>
            <a:off x="-98175" y="4202425"/>
            <a:ext cx="6935726" cy="54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8"/>
          <p:cNvSpPr txBox="1"/>
          <p:nvPr/>
        </p:nvSpPr>
        <p:spPr>
          <a:xfrm>
            <a:off x="2566564" y="1271301"/>
            <a:ext cx="13155000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997"/>
              </a:lnSpc>
            </a:pPr>
            <a:r>
              <a:rPr lang="en-US" sz="9000" b="1" dirty="0">
                <a:solidFill>
                  <a:srgbClr val="F9B458"/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Responsibilities</a:t>
            </a:r>
          </a:p>
        </p:txBody>
      </p:sp>
      <p:graphicFrame>
        <p:nvGraphicFramePr>
          <p:cNvPr id="214" name="Google Shape;214;p8"/>
          <p:cNvGraphicFramePr/>
          <p:nvPr>
            <p:extLst>
              <p:ext uri="{D42A27DB-BD31-4B8C-83A1-F6EECF244321}">
                <p14:modId xmlns:p14="http://schemas.microsoft.com/office/powerpoint/2010/main" val="746816739"/>
              </p:ext>
            </p:extLst>
          </p:nvPr>
        </p:nvGraphicFramePr>
        <p:xfrm>
          <a:off x="7221912" y="3615772"/>
          <a:ext cx="9433231" cy="5775750"/>
        </p:xfrm>
        <a:graphic>
          <a:graphicData uri="http://schemas.openxmlformats.org/drawingml/2006/table">
            <a:tbl>
              <a:tblPr>
                <a:noFill/>
                <a:tableStyleId>{3A4FFFF3-AD38-4727-BA6A-636747385C40}</a:tableStyleId>
              </a:tblPr>
              <a:tblGrid>
                <a:gridCol w="3130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2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5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Ubuntu"/>
                          <a:sym typeface="Ubuntu"/>
                        </a:rPr>
                        <a:t>蘇柏瑋</a:t>
                      </a:r>
                      <a:endParaRPr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83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Ubuntu"/>
                          <a:sym typeface="Ubuntu"/>
                        </a:rPr>
                        <a:t>20%</a:t>
                      </a:r>
                      <a:endParaRPr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5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Ubuntu"/>
                          <a:sym typeface="Ubuntu"/>
                        </a:rPr>
                        <a:t>童柏鈞</a:t>
                      </a: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83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sym typeface="Ubuntu"/>
                        </a:rPr>
                        <a:t>20%</a:t>
                      </a:r>
                      <a:endParaRPr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5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Ubuntu"/>
                          <a:sym typeface="Ubuntu"/>
                        </a:rPr>
                        <a:t>曹慶宥</a:t>
                      </a: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83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sym typeface="Ubuntu"/>
                        </a:rPr>
                        <a:t>20%</a:t>
                      </a:r>
                      <a:endParaRPr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5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Ubuntu"/>
                          <a:sym typeface="Ubuntu"/>
                        </a:rPr>
                        <a:t>林家同</a:t>
                      </a: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83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sym typeface="Ubuntu"/>
                        </a:rPr>
                        <a:t>20%</a:t>
                      </a:r>
                      <a:endParaRPr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5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i="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sym typeface="Arial"/>
                        </a:rPr>
                        <a:t>許哲維</a:t>
                      </a:r>
                      <a:endParaRPr sz="2800" b="1" i="0" u="none" strike="noStrike" cap="none" dirty="0">
                        <a:solidFill>
                          <a:srgbClr val="000000"/>
                        </a:solidFill>
                        <a:latin typeface="jf open 粉圓 1.1" panose="020F0500000000000000" pitchFamily="34" charset="-120"/>
                        <a:ea typeface="jf open 粉圓 1.1" panose="020F0500000000000000" pitchFamily="34" charset="-120"/>
                        <a:sym typeface="Arial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83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20%</a:t>
                      </a:r>
                      <a:endParaRPr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809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841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13"/>
          <p:cNvGrpSpPr/>
          <p:nvPr/>
        </p:nvGrpSpPr>
        <p:grpSpPr>
          <a:xfrm>
            <a:off x="-2217778" y="-1744095"/>
            <a:ext cx="5520844" cy="5545590"/>
            <a:chOff x="1813" y="0"/>
            <a:chExt cx="809173" cy="812800"/>
          </a:xfrm>
        </p:grpSpPr>
        <p:sp>
          <p:nvSpPr>
            <p:cNvPr id="279" name="Google Shape;279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FA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" name="Google Shape;281;p13"/>
          <p:cNvSpPr txBox="1"/>
          <p:nvPr/>
        </p:nvSpPr>
        <p:spPr>
          <a:xfrm>
            <a:off x="1485759" y="1213337"/>
            <a:ext cx="15073154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THANKS!</a:t>
            </a:r>
            <a:endParaRPr sz="12000" dirty="0">
              <a:solidFill>
                <a:schemeClr val="tx1">
                  <a:lumMod val="65000"/>
                  <a:lumOff val="35000"/>
                </a:schemeClr>
              </a:solidFill>
              <a:latin typeface="激燃體 1.3 Black" panose="020B0A00000000000000" pitchFamily="34" charset="-120"/>
              <a:ea typeface="激燃體 1.3 Black" panose="020B0A00000000000000" pitchFamily="34" charset="-120"/>
            </a:endParaRPr>
          </a:p>
        </p:txBody>
      </p:sp>
      <p:grpSp>
        <p:nvGrpSpPr>
          <p:cNvPr id="282" name="Google Shape;282;p13"/>
          <p:cNvGrpSpPr/>
          <p:nvPr/>
        </p:nvGrpSpPr>
        <p:grpSpPr>
          <a:xfrm>
            <a:off x="16112729" y="6820657"/>
            <a:ext cx="4853532" cy="4875287"/>
            <a:chOff x="1813" y="0"/>
            <a:chExt cx="809173" cy="812800"/>
          </a:xfrm>
        </p:grpSpPr>
        <p:sp>
          <p:nvSpPr>
            <p:cNvPr id="283" name="Google Shape;283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8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" name="Google Shape;537;g181e5b8c95d_0_343">
            <a:extLst>
              <a:ext uri="{FF2B5EF4-FFF2-40B4-BE49-F238E27FC236}">
                <a16:creationId xmlns:a16="http://schemas.microsoft.com/office/drawing/2014/main" id="{8F0AD71F-EB0C-424A-8A8F-5F9601CDC2F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54891" t="10950" r="2919" b="15008"/>
          <a:stretch/>
        </p:blipFill>
        <p:spPr>
          <a:xfrm>
            <a:off x="7015637" y="1126890"/>
            <a:ext cx="8874000" cy="87236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6408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4"/>
          <p:cNvPicPr preferRelativeResize="0"/>
          <p:nvPr/>
        </p:nvPicPr>
        <p:blipFill rotWithShape="1">
          <a:blip r:embed="rId3">
            <a:alphaModFix/>
          </a:blip>
          <a:srcRect l="25532" t="3253" r="25092" b="3253"/>
          <a:stretch/>
        </p:blipFill>
        <p:spPr>
          <a:xfrm>
            <a:off x="9424550" y="1522875"/>
            <a:ext cx="7529948" cy="80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4"/>
          <p:cNvSpPr txBox="1"/>
          <p:nvPr/>
        </p:nvSpPr>
        <p:spPr>
          <a:xfrm>
            <a:off x="1028700" y="1317742"/>
            <a:ext cx="8115300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9000" b="1" u="none" strike="noStrike" cap="none" dirty="0">
                <a:solidFill>
                  <a:srgbClr val="B171D4"/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第</a:t>
            </a:r>
            <a:r>
              <a:rPr lang="en-US" altLang="zh-TW" sz="9000" b="1" u="none" strike="noStrike" cap="none" dirty="0">
                <a:solidFill>
                  <a:srgbClr val="B171D4"/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1</a:t>
            </a:r>
            <a:r>
              <a:rPr lang="zh-TW" altLang="en-US" sz="9000" b="1" u="none" strike="noStrike" cap="none" dirty="0">
                <a:solidFill>
                  <a:srgbClr val="B171D4"/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組</a:t>
            </a:r>
            <a:endParaRPr sz="9000" dirty="0">
              <a:solidFill>
                <a:srgbClr val="B171D4"/>
              </a:solidFill>
              <a:latin typeface="激燃體 1.3 Black" panose="020B0A00000000000000" pitchFamily="34" charset="-120"/>
              <a:ea typeface="激燃體 1.3 Black" panose="020B0A00000000000000" pitchFamily="34" charset="-120"/>
            </a:endParaRPr>
          </a:p>
        </p:txBody>
      </p:sp>
      <p:grpSp>
        <p:nvGrpSpPr>
          <p:cNvPr id="292" name="Google Shape;292;p14"/>
          <p:cNvGrpSpPr/>
          <p:nvPr/>
        </p:nvGrpSpPr>
        <p:grpSpPr>
          <a:xfrm>
            <a:off x="1028700" y="3528173"/>
            <a:ext cx="8115300" cy="6014952"/>
            <a:chOff x="0" y="-9525"/>
            <a:chExt cx="10820400" cy="8019934"/>
          </a:xfrm>
        </p:grpSpPr>
        <p:sp>
          <p:nvSpPr>
            <p:cNvPr id="293" name="Google Shape;293;p14"/>
            <p:cNvSpPr txBox="1"/>
            <p:nvPr/>
          </p:nvSpPr>
          <p:spPr>
            <a:xfrm>
              <a:off x="0" y="-9525"/>
              <a:ext cx="10820400" cy="886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cs typeface="Ubuntu"/>
                  <a:sym typeface="Ubuntu"/>
                </a:rPr>
                <a:t>Member</a:t>
              </a:r>
              <a:r>
                <a:rPr lang="en-US" sz="3600" b="1" i="0" u="none" strike="noStrike" cap="non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cs typeface="Ubuntu"/>
                  <a:sym typeface="Ubuntu"/>
                </a:rPr>
                <a:t> </a:t>
              </a: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</a:endParaRPr>
            </a:p>
          </p:txBody>
        </p:sp>
        <p:sp>
          <p:nvSpPr>
            <p:cNvPr id="294" name="Google Shape;294;p14"/>
            <p:cNvSpPr txBox="1"/>
            <p:nvPr/>
          </p:nvSpPr>
          <p:spPr>
            <a:xfrm>
              <a:off x="0" y="876871"/>
              <a:ext cx="6155635" cy="44319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dist">
                <a:lnSpc>
                  <a:spcPct val="119958"/>
                </a:lnSpc>
              </a:pPr>
              <a:r>
                <a:rPr lang="en-US" altLang="zh-TW" sz="3600" b="0" i="0" u="none" strike="noStrike" cap="non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cs typeface="Ubuntu"/>
                  <a:sym typeface="Ubuntu"/>
                </a:rPr>
                <a:t>111C72008</a:t>
              </a:r>
              <a:r>
                <a:rPr lang="zh-TW" altLang="en-US" sz="3600" b="0" i="0" u="none" strike="noStrike" cap="non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cs typeface="Ubuntu"/>
                  <a:sym typeface="Ubuntu"/>
                </a:rPr>
                <a:t> </a:t>
              </a:r>
              <a:r>
                <a:rPr lang="zh-TW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cs typeface="Ubuntu"/>
                  <a:sym typeface="Ubuntu"/>
                </a:rPr>
                <a:t>蘇柏瑋</a:t>
              </a:r>
              <a:endPara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endParaRPr>
            </a:p>
            <a:p>
              <a:pPr lvl="0" algn="dist">
                <a:lnSpc>
                  <a:spcPct val="119958"/>
                </a:lnSpc>
              </a:pPr>
              <a:r>
                <a:rPr lang="en-US" altLang="zh-TW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cs typeface="Ubuntu"/>
                  <a:sym typeface="Ubuntu"/>
                </a:rPr>
                <a:t>111598027 </a:t>
              </a:r>
              <a:r>
                <a:rPr lang="zh-TW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cs typeface="Ubuntu"/>
                  <a:sym typeface="Ubuntu"/>
                </a:rPr>
                <a:t>童柏鈞 </a:t>
              </a:r>
            </a:p>
            <a:p>
              <a:pPr lvl="0" algn="dist">
                <a:lnSpc>
                  <a:spcPct val="119958"/>
                </a:lnSpc>
              </a:pPr>
              <a:r>
                <a:rPr lang="en-US" altLang="zh-TW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cs typeface="Ubuntu"/>
                  <a:sym typeface="Ubuntu"/>
                </a:rPr>
                <a:t>111598044 </a:t>
              </a:r>
              <a:r>
                <a:rPr lang="zh-TW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cs typeface="Ubuntu"/>
                  <a:sym typeface="Ubuntu"/>
                </a:rPr>
                <a:t>曹慶宥 </a:t>
              </a:r>
            </a:p>
            <a:p>
              <a:pPr lvl="0" algn="dist">
                <a:lnSpc>
                  <a:spcPct val="119958"/>
                </a:lnSpc>
              </a:pPr>
              <a:r>
                <a:rPr lang="en-US" altLang="zh-TW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cs typeface="Ubuntu"/>
                  <a:sym typeface="Ubuntu"/>
                </a:rPr>
                <a:t>111598059 </a:t>
              </a:r>
              <a:r>
                <a:rPr lang="zh-TW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cs typeface="Ubuntu"/>
                  <a:sym typeface="Ubuntu"/>
                </a:rPr>
                <a:t>林家同</a:t>
              </a:r>
              <a:endParaRPr lang="en-US" altLang="zh-TW" sz="3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endParaRPr>
            </a:p>
            <a:p>
              <a:pPr marL="0" marR="0" lvl="0" indent="0" algn="dist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3600" b="0" i="0" u="none" strike="noStrike" cap="non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cs typeface="Ubuntu"/>
                  <a:sym typeface="Ubuntu"/>
                </a:rPr>
                <a:t>111598066</a:t>
              </a:r>
              <a:r>
                <a:rPr lang="zh-TW" altLang="en-US" sz="3600" b="0" i="0" u="none" strike="noStrike" cap="non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cs typeface="Ubuntu"/>
                  <a:sym typeface="Ubuntu"/>
                </a:rPr>
                <a:t> 許哲維</a:t>
              </a:r>
              <a:endParaRPr lang="en-US" altLang="zh-TW" sz="3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endParaRPr>
            </a:p>
          </p:txBody>
        </p:sp>
        <p:sp>
          <p:nvSpPr>
            <p:cNvPr id="297" name="Google Shape;297;p14"/>
            <p:cNvSpPr txBox="1"/>
            <p:nvPr/>
          </p:nvSpPr>
          <p:spPr>
            <a:xfrm>
              <a:off x="0" y="6237617"/>
              <a:ext cx="10820400" cy="886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3600" b="1" i="0" u="none" strike="noStrike" cap="non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cs typeface="Ubuntu"/>
                  <a:sym typeface="Ubuntu"/>
                </a:rPr>
                <a:t>Date</a:t>
              </a: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</a:endParaRPr>
            </a:p>
          </p:txBody>
        </p:sp>
        <p:sp>
          <p:nvSpPr>
            <p:cNvPr id="298" name="Google Shape;298;p14"/>
            <p:cNvSpPr txBox="1"/>
            <p:nvPr/>
          </p:nvSpPr>
          <p:spPr>
            <a:xfrm>
              <a:off x="0" y="7124013"/>
              <a:ext cx="10820400" cy="886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sym typeface="Ubuntu"/>
                </a:rPr>
                <a:t>2023/04/26</a:t>
              </a: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280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6"/>
          <p:cNvGrpSpPr/>
          <p:nvPr/>
        </p:nvGrpSpPr>
        <p:grpSpPr>
          <a:xfrm>
            <a:off x="-2103898" y="5804259"/>
            <a:ext cx="5517120" cy="5541850"/>
            <a:chOff x="1813" y="0"/>
            <a:chExt cx="809173" cy="812800"/>
          </a:xfrm>
        </p:grpSpPr>
        <p:sp>
          <p:nvSpPr>
            <p:cNvPr id="156" name="Google Shape;156;p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9B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6"/>
          <p:cNvGrpSpPr/>
          <p:nvPr/>
        </p:nvGrpSpPr>
        <p:grpSpPr>
          <a:xfrm>
            <a:off x="14431938" y="-1336425"/>
            <a:ext cx="5098006" cy="5120857"/>
            <a:chOff x="1813" y="0"/>
            <a:chExt cx="809173" cy="812800"/>
          </a:xfrm>
        </p:grpSpPr>
        <p:sp>
          <p:nvSpPr>
            <p:cNvPr id="159" name="Google Shape;159;p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FA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EE8D6503-6461-4A51-A7C8-D245FA840840}"/>
              </a:ext>
            </a:extLst>
          </p:cNvPr>
          <p:cNvGrpSpPr/>
          <p:nvPr/>
        </p:nvGrpSpPr>
        <p:grpSpPr>
          <a:xfrm>
            <a:off x="3534900" y="1257721"/>
            <a:ext cx="11218200" cy="7771559"/>
            <a:chOff x="3534900" y="1297649"/>
            <a:chExt cx="11218200" cy="7771559"/>
          </a:xfrm>
        </p:grpSpPr>
        <p:grpSp>
          <p:nvGrpSpPr>
            <p:cNvPr id="18" name="Google Shape;122;p3">
              <a:extLst>
                <a:ext uri="{FF2B5EF4-FFF2-40B4-BE49-F238E27FC236}">
                  <a16:creationId xmlns:a16="http://schemas.microsoft.com/office/drawing/2014/main" id="{E2E36A24-4DBE-41ED-8DB1-F7811BB92E5D}"/>
                </a:ext>
              </a:extLst>
            </p:cNvPr>
            <p:cNvGrpSpPr/>
            <p:nvPr/>
          </p:nvGrpSpPr>
          <p:grpSpPr>
            <a:xfrm>
              <a:off x="5051860" y="3413814"/>
              <a:ext cx="8184281" cy="5655394"/>
              <a:chOff x="349571" y="-219075"/>
              <a:chExt cx="8933381" cy="7540526"/>
            </a:xfrm>
          </p:grpSpPr>
          <p:sp>
            <p:nvSpPr>
              <p:cNvPr id="19" name="Google Shape;123;p3">
                <a:extLst>
                  <a:ext uri="{FF2B5EF4-FFF2-40B4-BE49-F238E27FC236}">
                    <a16:creationId xmlns:a16="http://schemas.microsoft.com/office/drawing/2014/main" id="{834113E9-8863-4748-8D29-2A13B1DA0EE8}"/>
                  </a:ext>
                </a:extLst>
              </p:cNvPr>
              <p:cNvSpPr txBox="1"/>
              <p:nvPr/>
            </p:nvSpPr>
            <p:spPr>
              <a:xfrm>
                <a:off x="1666228" y="-219075"/>
                <a:ext cx="7616724" cy="7540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lvl="0">
                  <a:lnSpc>
                    <a:spcPct val="140000"/>
                  </a:lnSpc>
                </a:pPr>
                <a:r>
                  <a:rPr lang="en-US" sz="37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  <a:cs typeface="Ubuntu"/>
                    <a:sym typeface="Ubuntu"/>
                  </a:rPr>
                  <a:t>Introduction</a:t>
                </a:r>
                <a:endParaRPr sz="37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</a:endParaRPr>
              </a:p>
              <a:p>
                <a:pPr lvl="0">
                  <a:lnSpc>
                    <a:spcPct val="140000"/>
                  </a:lnSpc>
                </a:pPr>
                <a:r>
                  <a:rPr lang="en-US" sz="37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  <a:cs typeface="Ubuntu"/>
                    <a:sym typeface="Ubuntu"/>
                  </a:rPr>
                  <a:t>Features to be </a:t>
                </a:r>
                <a:r>
                  <a:rPr lang="en-US" altLang="zh-TW" sz="37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  <a:cs typeface="Ubuntu"/>
                    <a:sym typeface="Ubuntu"/>
                  </a:rPr>
                  <a:t>T</a:t>
                </a:r>
                <a:r>
                  <a:rPr lang="en-US" sz="37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  <a:cs typeface="Ubuntu"/>
                    <a:sym typeface="Ubuntu"/>
                  </a:rPr>
                  <a:t>ested</a:t>
                </a:r>
                <a:endParaRPr sz="37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</a:endParaRPr>
              </a:p>
              <a:p>
                <a:pPr lvl="0">
                  <a:lnSpc>
                    <a:spcPct val="140000"/>
                  </a:lnSpc>
                </a:pPr>
                <a:r>
                  <a:rPr lang="en-US" sz="37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  <a:cs typeface="Ubuntu"/>
                    <a:sym typeface="Ubuntu"/>
                  </a:rPr>
                  <a:t>Test Criteria</a:t>
                </a:r>
                <a:endParaRPr sz="37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</a:endParaRPr>
              </a:p>
              <a:p>
                <a:pPr lvl="0">
                  <a:lnSpc>
                    <a:spcPct val="140000"/>
                  </a:lnSpc>
                </a:pPr>
                <a:r>
                  <a:rPr lang="en-US" sz="37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  <a:cs typeface="Ubuntu"/>
                    <a:sym typeface="Ubuntu"/>
                  </a:rPr>
                  <a:t>Test Approach</a:t>
                </a:r>
                <a:endParaRPr sz="37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</a:endParaRPr>
              </a:p>
              <a:p>
                <a:pPr lvl="0">
                  <a:lnSpc>
                    <a:spcPct val="140000"/>
                  </a:lnSpc>
                </a:pPr>
                <a:r>
                  <a:rPr lang="en-US" sz="37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  <a:cs typeface="Ubuntu"/>
                    <a:sym typeface="Ubuntu"/>
                  </a:rPr>
                  <a:t>Activities and Schedule</a:t>
                </a:r>
              </a:p>
              <a:p>
                <a:pPr lvl="0">
                  <a:lnSpc>
                    <a:spcPct val="140000"/>
                  </a:lnSpc>
                </a:pPr>
                <a:r>
                  <a:rPr lang="en-US" sz="37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</a:rPr>
                  <a:t>Testing Tools</a:t>
                </a:r>
              </a:p>
              <a:p>
                <a:pPr lvl="0">
                  <a:lnSpc>
                    <a:spcPct val="140000"/>
                  </a:lnSpc>
                </a:pPr>
                <a:r>
                  <a:rPr lang="en-US" sz="37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</a:rPr>
                  <a:t>Responsibilities</a:t>
                </a:r>
                <a:endParaRPr sz="37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</a:endParaRPr>
              </a:p>
            </p:txBody>
          </p:sp>
          <p:sp>
            <p:nvSpPr>
              <p:cNvPr id="20" name="Google Shape;124;p3">
                <a:extLst>
                  <a:ext uri="{FF2B5EF4-FFF2-40B4-BE49-F238E27FC236}">
                    <a16:creationId xmlns:a16="http://schemas.microsoft.com/office/drawing/2014/main" id="{8753E30A-2075-4BE8-9FA0-549180AA1204}"/>
                  </a:ext>
                </a:extLst>
              </p:cNvPr>
              <p:cNvSpPr txBox="1"/>
              <p:nvPr/>
            </p:nvSpPr>
            <p:spPr>
              <a:xfrm>
                <a:off x="349571" y="-219075"/>
                <a:ext cx="763054" cy="7540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750" b="1" i="0" u="none" strike="noStrike" cap="non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  <a:cs typeface="Ubuntu"/>
                    <a:sym typeface="Ubuntu"/>
                  </a:rPr>
                  <a:t>01</a:t>
                </a:r>
                <a:endParaRPr sz="37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</a:endParaRPr>
              </a:p>
              <a:p>
                <a:pPr marL="0" marR="0" lvl="0" indent="0" algn="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750" b="1" i="0" u="none" strike="noStrike" cap="non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  <a:cs typeface="Ubuntu"/>
                    <a:sym typeface="Ubuntu"/>
                  </a:rPr>
                  <a:t>02</a:t>
                </a:r>
                <a:endParaRPr sz="37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</a:endParaRPr>
              </a:p>
              <a:p>
                <a:pPr marL="0" marR="0" lvl="0" indent="0" algn="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750" b="1" i="0" u="none" strike="noStrike" cap="non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  <a:cs typeface="Ubuntu"/>
                    <a:sym typeface="Ubuntu"/>
                  </a:rPr>
                  <a:t>03</a:t>
                </a:r>
                <a:endParaRPr sz="37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</a:endParaRPr>
              </a:p>
              <a:p>
                <a:pPr marL="0" marR="0" lvl="0" indent="0" algn="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750" b="1" i="0" u="none" strike="noStrike" cap="non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  <a:cs typeface="Ubuntu"/>
                    <a:sym typeface="Ubuntu"/>
                  </a:rPr>
                  <a:t>04</a:t>
                </a:r>
                <a:endParaRPr sz="37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</a:endParaRPr>
              </a:p>
              <a:p>
                <a:pPr marL="0" marR="0" lvl="0" indent="0" algn="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750" b="1" i="0" u="none" strike="noStrike" cap="non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  <a:cs typeface="Ubuntu"/>
                    <a:sym typeface="Ubuntu"/>
                  </a:rPr>
                  <a:t>05</a:t>
                </a:r>
              </a:p>
              <a:p>
                <a:pPr marL="0" marR="0" lvl="0" indent="0" algn="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sz="37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  <a:sym typeface="Ubuntu"/>
                  </a:rPr>
                  <a:t>06</a:t>
                </a:r>
              </a:p>
              <a:p>
                <a:pPr marL="0" marR="0" lvl="0" indent="0" algn="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sz="37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  <a:sym typeface="Ubuntu"/>
                  </a:rPr>
                  <a:t>07</a:t>
                </a:r>
                <a:endParaRPr sz="37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</a:endParaRPr>
              </a:p>
            </p:txBody>
          </p:sp>
        </p:grpSp>
        <p:sp>
          <p:nvSpPr>
            <p:cNvPr id="21" name="Google Shape;125;p3">
              <a:extLst>
                <a:ext uri="{FF2B5EF4-FFF2-40B4-BE49-F238E27FC236}">
                  <a16:creationId xmlns:a16="http://schemas.microsoft.com/office/drawing/2014/main" id="{D43EC5CB-089F-48FF-8FF2-1DCED5C72CF1}"/>
                </a:ext>
              </a:extLst>
            </p:cNvPr>
            <p:cNvSpPr txBox="1"/>
            <p:nvPr/>
          </p:nvSpPr>
          <p:spPr>
            <a:xfrm>
              <a:off x="3534900" y="1297649"/>
              <a:ext cx="11218200" cy="2006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1" i="0" u="none" strike="noStrike" cap="none" dirty="0">
                  <a:solidFill>
                    <a:srgbClr val="4EBC9D"/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cs typeface="Ubuntu"/>
                  <a:sym typeface="Ubuntu"/>
                </a:rPr>
                <a:t>Outline</a:t>
              </a:r>
              <a:endParaRPr dirty="0">
                <a:solidFill>
                  <a:srgbClr val="4EBC9D"/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810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13"/>
          <p:cNvGrpSpPr/>
          <p:nvPr/>
        </p:nvGrpSpPr>
        <p:grpSpPr>
          <a:xfrm>
            <a:off x="-2217778" y="-1744095"/>
            <a:ext cx="5520844" cy="5545590"/>
            <a:chOff x="1813" y="0"/>
            <a:chExt cx="809173" cy="812800"/>
          </a:xfrm>
        </p:grpSpPr>
        <p:sp>
          <p:nvSpPr>
            <p:cNvPr id="279" name="Google Shape;279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FA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3" name="Google Shape;283;p13"/>
          <p:cNvSpPr/>
          <p:nvPr/>
        </p:nvSpPr>
        <p:spPr>
          <a:xfrm>
            <a:off x="16112729" y="6820657"/>
            <a:ext cx="4853532" cy="4875287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99BC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66;p17">
            <a:extLst>
              <a:ext uri="{FF2B5EF4-FFF2-40B4-BE49-F238E27FC236}">
                <a16:creationId xmlns:a16="http://schemas.microsoft.com/office/drawing/2014/main" id="{A921FCF5-D5AE-4F1E-8F36-31A7A5E5E87C}"/>
              </a:ext>
            </a:extLst>
          </p:cNvPr>
          <p:cNvSpPr txBox="1"/>
          <p:nvPr/>
        </p:nvSpPr>
        <p:spPr>
          <a:xfrm>
            <a:off x="7897750" y="1142326"/>
            <a:ext cx="9361500" cy="124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en-US" sz="9000" b="1" dirty="0">
                <a:solidFill>
                  <a:srgbClr val="F9B458"/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Introduction</a:t>
            </a:r>
          </a:p>
        </p:txBody>
      </p:sp>
      <p:sp>
        <p:nvSpPr>
          <p:cNvPr id="8" name="Google Shape;368;p17">
            <a:extLst>
              <a:ext uri="{FF2B5EF4-FFF2-40B4-BE49-F238E27FC236}">
                <a16:creationId xmlns:a16="http://schemas.microsoft.com/office/drawing/2014/main" id="{3B4FC475-0343-4ED4-9049-3980DB66E55E}"/>
              </a:ext>
            </a:extLst>
          </p:cNvPr>
          <p:cNvSpPr txBox="1"/>
          <p:nvPr/>
        </p:nvSpPr>
        <p:spPr>
          <a:xfrm>
            <a:off x="7897750" y="2816823"/>
            <a:ext cx="8760233" cy="655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 hangingPunct="0">
              <a:lnSpc>
                <a:spcPct val="147958"/>
              </a:lnSpc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　　「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DAILY NOTE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 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-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 每日筆記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/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日誌」是一款方便易用的日記應用程式，可以讓用戶輕鬆記錄自己的日常生活、情緒和想法。主要特色如下：</a:t>
            </a:r>
          </a:p>
          <a:p>
            <a:pPr marL="571500" lvl="0" indent="-571500" algn="just" hangingPunct="0">
              <a:lnSpc>
                <a:spcPct val="147958"/>
              </a:lnSpc>
              <a:buFont typeface="Arial" panose="020B0604020202020204" pitchFamily="34" charset="0"/>
              <a:buChar char="•"/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簡單快速的記錄</a:t>
            </a:r>
          </a:p>
          <a:p>
            <a:pPr marL="571500" lvl="0" indent="-571500" algn="just" hangingPunct="0">
              <a:lnSpc>
                <a:spcPct val="147958"/>
              </a:lnSpc>
              <a:buFont typeface="Arial" panose="020B0604020202020204" pitchFamily="34" charset="0"/>
              <a:buChar char="•"/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在書寫時添加圖片</a:t>
            </a:r>
          </a:p>
          <a:p>
            <a:pPr marL="571500" lvl="0" indent="-571500" algn="just" hangingPunct="0">
              <a:lnSpc>
                <a:spcPct val="147958"/>
              </a:lnSpc>
              <a:buFont typeface="Arial" panose="020B0604020202020204" pitchFamily="34" charset="0"/>
              <a:buChar char="•"/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支援多種外觀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(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字體、背景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)</a:t>
            </a:r>
          </a:p>
          <a:p>
            <a:pPr marL="571500" lvl="0" indent="-571500" algn="just" hangingPunct="0">
              <a:lnSpc>
                <a:spcPct val="147958"/>
              </a:lnSpc>
              <a:buFont typeface="Arial" panose="020B0604020202020204" pitchFamily="34" charset="0"/>
              <a:buChar char="•"/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在日曆中查看所有筆記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3FFF778-0B7A-4902-9DF0-0A0A1F997072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4400" y="1558800"/>
            <a:ext cx="3823200" cy="8233200"/>
          </a:xfrm>
          <a:custGeom>
            <a:avLst/>
            <a:gdLst>
              <a:gd name="connsiteX0" fmla="*/ 358310 w 3823200"/>
              <a:gd name="connsiteY0" fmla="*/ 0 h 8233200"/>
              <a:gd name="connsiteX1" fmla="*/ 3464890 w 3823200"/>
              <a:gd name="connsiteY1" fmla="*/ 0 h 8233200"/>
              <a:gd name="connsiteX2" fmla="*/ 3823200 w 3823200"/>
              <a:gd name="connsiteY2" fmla="*/ 358310 h 8233200"/>
              <a:gd name="connsiteX3" fmla="*/ 3823200 w 3823200"/>
              <a:gd name="connsiteY3" fmla="*/ 7874890 h 8233200"/>
              <a:gd name="connsiteX4" fmla="*/ 3464890 w 3823200"/>
              <a:gd name="connsiteY4" fmla="*/ 8233200 h 8233200"/>
              <a:gd name="connsiteX5" fmla="*/ 358310 w 3823200"/>
              <a:gd name="connsiteY5" fmla="*/ 8233200 h 8233200"/>
              <a:gd name="connsiteX6" fmla="*/ 0 w 3823200"/>
              <a:gd name="connsiteY6" fmla="*/ 7874890 h 8233200"/>
              <a:gd name="connsiteX7" fmla="*/ 0 w 3823200"/>
              <a:gd name="connsiteY7" fmla="*/ 358310 h 8233200"/>
              <a:gd name="connsiteX8" fmla="*/ 358310 w 3823200"/>
              <a:gd name="connsiteY8" fmla="*/ 0 h 82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3200" h="8233200">
                <a:moveTo>
                  <a:pt x="358310" y="0"/>
                </a:moveTo>
                <a:lnTo>
                  <a:pt x="3464890" y="0"/>
                </a:lnTo>
                <a:cubicBezTo>
                  <a:pt x="3662779" y="0"/>
                  <a:pt x="3823200" y="160421"/>
                  <a:pt x="3823200" y="358310"/>
                </a:cubicBezTo>
                <a:lnTo>
                  <a:pt x="3823200" y="7874890"/>
                </a:lnTo>
                <a:cubicBezTo>
                  <a:pt x="3823200" y="8072779"/>
                  <a:pt x="3662779" y="8233200"/>
                  <a:pt x="3464890" y="8233200"/>
                </a:cubicBezTo>
                <a:lnTo>
                  <a:pt x="358310" y="8233200"/>
                </a:lnTo>
                <a:cubicBezTo>
                  <a:pt x="160421" y="8233200"/>
                  <a:pt x="0" y="8072779"/>
                  <a:pt x="0" y="7874890"/>
                </a:cubicBezTo>
                <a:lnTo>
                  <a:pt x="0" y="358310"/>
                </a:lnTo>
                <a:cubicBezTo>
                  <a:pt x="0" y="160421"/>
                  <a:pt x="160421" y="0"/>
                  <a:pt x="358310" y="0"/>
                </a:cubicBezTo>
                <a:close/>
              </a:path>
            </a:pathLst>
          </a:custGeom>
          <a:ln w="76200">
            <a:solidFill>
              <a:srgbClr val="3233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456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"/>
          <p:cNvSpPr/>
          <p:nvPr/>
        </p:nvSpPr>
        <p:spPr>
          <a:xfrm>
            <a:off x="-1743645" y="6502438"/>
            <a:ext cx="5520844" cy="5545590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" name="Google Shape;282;p13"/>
          <p:cNvGrpSpPr>
            <a:grpSpLocks noChangeAspect="1"/>
          </p:cNvGrpSpPr>
          <p:nvPr/>
        </p:nvGrpSpPr>
        <p:grpSpPr>
          <a:xfrm>
            <a:off x="14182329" y="-2907787"/>
            <a:ext cx="7280298" cy="7312931"/>
            <a:chOff x="1813" y="0"/>
            <a:chExt cx="809173" cy="812800"/>
          </a:xfrm>
        </p:grpSpPr>
        <p:sp>
          <p:nvSpPr>
            <p:cNvPr id="283" name="Google Shape;283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8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8093B365-E120-48B3-9B85-725FB1AF5C04}"/>
              </a:ext>
            </a:extLst>
          </p:cNvPr>
          <p:cNvSpPr/>
          <p:nvPr/>
        </p:nvSpPr>
        <p:spPr>
          <a:xfrm>
            <a:off x="-1743645" y="10287000"/>
            <a:ext cx="4748213" cy="10220554"/>
          </a:xfrm>
          <a:prstGeom prst="roundRect">
            <a:avLst>
              <a:gd name="adj" fmla="val 937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976896E-84ED-4DD5-A820-4018456761D3}"/>
              </a:ext>
            </a:extLst>
          </p:cNvPr>
          <p:cNvGrpSpPr/>
          <p:nvPr/>
        </p:nvGrpSpPr>
        <p:grpSpPr>
          <a:xfrm>
            <a:off x="2426055" y="748679"/>
            <a:ext cx="13435890" cy="9000000"/>
            <a:chOff x="1836881" y="748679"/>
            <a:chExt cx="13435890" cy="9000000"/>
          </a:xfrm>
        </p:grpSpPr>
        <p:pic>
          <p:nvPicPr>
            <p:cNvPr id="15" name="圖片 14" descr="https://lh3.googleusercontent.com/C9Q9M12tQL3E7UDg3mHBp9jvZs-fhzqnOjD4f1yZsu8xEBBpBQeXgYhuNQMnHbt0RHCOW8nk0HQUReLrvOXoEGgAnlk-wom_TeZVBNR9pwhy_CWzePMlTXJrgdHBmxml61um5SraIx3SIdkKDsRpcDD1wQ=s2048">
              <a:extLst>
                <a:ext uri="{FF2B5EF4-FFF2-40B4-BE49-F238E27FC236}">
                  <a16:creationId xmlns:a16="http://schemas.microsoft.com/office/drawing/2014/main" id="{390B4C3F-B0A8-4D39-B295-488ABCCCC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3" b="323"/>
            <a:stretch>
              <a:fillRect/>
            </a:stretch>
          </p:blipFill>
          <p:spPr bwMode="auto">
            <a:xfrm>
              <a:off x="1836881" y="748679"/>
              <a:ext cx="4181174" cy="9000000"/>
            </a:xfrm>
            <a:custGeom>
              <a:avLst/>
              <a:gdLst>
                <a:gd name="connsiteX0" fmla="*/ 445003 w 4748213"/>
                <a:gd name="connsiteY0" fmla="*/ 0 h 10220554"/>
                <a:gd name="connsiteX1" fmla="*/ 4303210 w 4748213"/>
                <a:gd name="connsiteY1" fmla="*/ 0 h 10220554"/>
                <a:gd name="connsiteX2" fmla="*/ 4748213 w 4748213"/>
                <a:gd name="connsiteY2" fmla="*/ 445003 h 10220554"/>
                <a:gd name="connsiteX3" fmla="*/ 4748213 w 4748213"/>
                <a:gd name="connsiteY3" fmla="*/ 9775551 h 10220554"/>
                <a:gd name="connsiteX4" fmla="*/ 4303210 w 4748213"/>
                <a:gd name="connsiteY4" fmla="*/ 10220554 h 10220554"/>
                <a:gd name="connsiteX5" fmla="*/ 445003 w 4748213"/>
                <a:gd name="connsiteY5" fmla="*/ 10220554 h 10220554"/>
                <a:gd name="connsiteX6" fmla="*/ 0 w 4748213"/>
                <a:gd name="connsiteY6" fmla="*/ 9775551 h 10220554"/>
                <a:gd name="connsiteX7" fmla="*/ 0 w 4748213"/>
                <a:gd name="connsiteY7" fmla="*/ 445003 h 10220554"/>
                <a:gd name="connsiteX8" fmla="*/ 445003 w 4748213"/>
                <a:gd name="connsiteY8" fmla="*/ 0 h 1022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48213" h="10220554">
                  <a:moveTo>
                    <a:pt x="445003" y="0"/>
                  </a:moveTo>
                  <a:lnTo>
                    <a:pt x="4303210" y="0"/>
                  </a:lnTo>
                  <a:cubicBezTo>
                    <a:pt x="4548978" y="0"/>
                    <a:pt x="4748213" y="199235"/>
                    <a:pt x="4748213" y="445003"/>
                  </a:cubicBezTo>
                  <a:lnTo>
                    <a:pt x="4748213" y="9775551"/>
                  </a:lnTo>
                  <a:cubicBezTo>
                    <a:pt x="4748213" y="10021319"/>
                    <a:pt x="4548978" y="10220554"/>
                    <a:pt x="4303210" y="10220554"/>
                  </a:cubicBezTo>
                  <a:lnTo>
                    <a:pt x="445003" y="10220554"/>
                  </a:lnTo>
                  <a:cubicBezTo>
                    <a:pt x="199235" y="10220554"/>
                    <a:pt x="0" y="10021319"/>
                    <a:pt x="0" y="9775551"/>
                  </a:cubicBezTo>
                  <a:lnTo>
                    <a:pt x="0" y="445003"/>
                  </a:lnTo>
                  <a:cubicBezTo>
                    <a:pt x="0" y="199235"/>
                    <a:pt x="199235" y="0"/>
                    <a:pt x="445003" y="0"/>
                  </a:cubicBezTo>
                  <a:close/>
                </a:path>
              </a:pathLst>
            </a:custGeom>
            <a:noFill/>
            <a:ln>
              <a:solidFill>
                <a:srgbClr val="32333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圖片 17" descr="https://lh4.googleusercontent.com/cLdSB0c1Z90bW3swxwxTUlJ_X2M2vKGd4nIFQRHznzV7GrYZC_AE-GJUdmc15_sjszSZUPxoy0Xc5KvYnEnU3IVu42J95X6weftLCk7y-GbCYPnkDl-FGzTT5LeHm2T2Z4Ij5HbDT6T3UNmZq2onaoUd3w=s2048">
              <a:extLst>
                <a:ext uri="{FF2B5EF4-FFF2-40B4-BE49-F238E27FC236}">
                  <a16:creationId xmlns:a16="http://schemas.microsoft.com/office/drawing/2014/main" id="{5365B24F-15E3-4AF7-BF55-4AA20FEAF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3" b="323"/>
            <a:stretch>
              <a:fillRect/>
            </a:stretch>
          </p:blipFill>
          <p:spPr bwMode="auto">
            <a:xfrm>
              <a:off x="6464239" y="748679"/>
              <a:ext cx="4181174" cy="9000000"/>
            </a:xfrm>
            <a:custGeom>
              <a:avLst/>
              <a:gdLst>
                <a:gd name="connsiteX0" fmla="*/ 445003 w 4748213"/>
                <a:gd name="connsiteY0" fmla="*/ 0 h 10220554"/>
                <a:gd name="connsiteX1" fmla="*/ 4303210 w 4748213"/>
                <a:gd name="connsiteY1" fmla="*/ 0 h 10220554"/>
                <a:gd name="connsiteX2" fmla="*/ 4748213 w 4748213"/>
                <a:gd name="connsiteY2" fmla="*/ 445003 h 10220554"/>
                <a:gd name="connsiteX3" fmla="*/ 4748213 w 4748213"/>
                <a:gd name="connsiteY3" fmla="*/ 9775551 h 10220554"/>
                <a:gd name="connsiteX4" fmla="*/ 4303210 w 4748213"/>
                <a:gd name="connsiteY4" fmla="*/ 10220554 h 10220554"/>
                <a:gd name="connsiteX5" fmla="*/ 445003 w 4748213"/>
                <a:gd name="connsiteY5" fmla="*/ 10220554 h 10220554"/>
                <a:gd name="connsiteX6" fmla="*/ 0 w 4748213"/>
                <a:gd name="connsiteY6" fmla="*/ 9775551 h 10220554"/>
                <a:gd name="connsiteX7" fmla="*/ 0 w 4748213"/>
                <a:gd name="connsiteY7" fmla="*/ 445003 h 10220554"/>
                <a:gd name="connsiteX8" fmla="*/ 445003 w 4748213"/>
                <a:gd name="connsiteY8" fmla="*/ 0 h 1022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48213" h="10220554">
                  <a:moveTo>
                    <a:pt x="445003" y="0"/>
                  </a:moveTo>
                  <a:lnTo>
                    <a:pt x="4303210" y="0"/>
                  </a:lnTo>
                  <a:cubicBezTo>
                    <a:pt x="4548978" y="0"/>
                    <a:pt x="4748213" y="199235"/>
                    <a:pt x="4748213" y="445003"/>
                  </a:cubicBezTo>
                  <a:lnTo>
                    <a:pt x="4748213" y="9775551"/>
                  </a:lnTo>
                  <a:cubicBezTo>
                    <a:pt x="4748213" y="10021319"/>
                    <a:pt x="4548978" y="10220554"/>
                    <a:pt x="4303210" y="10220554"/>
                  </a:cubicBezTo>
                  <a:lnTo>
                    <a:pt x="445003" y="10220554"/>
                  </a:lnTo>
                  <a:cubicBezTo>
                    <a:pt x="199235" y="10220554"/>
                    <a:pt x="0" y="10021319"/>
                    <a:pt x="0" y="9775551"/>
                  </a:cubicBezTo>
                  <a:lnTo>
                    <a:pt x="0" y="445003"/>
                  </a:lnTo>
                  <a:cubicBezTo>
                    <a:pt x="0" y="199235"/>
                    <a:pt x="199235" y="0"/>
                    <a:pt x="445003" y="0"/>
                  </a:cubicBezTo>
                  <a:close/>
                </a:path>
              </a:pathLst>
            </a:custGeom>
            <a:noFill/>
            <a:ln>
              <a:solidFill>
                <a:srgbClr val="32333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圖片 20" descr="https://lh4.googleusercontent.com/gIld1MMf4dMhQRJg3Y19zOdX1c7ndxxfe4zEymKHl9JcWJwswewGOJ5DWXY8-KaobRQVRq7ZUx_8SoeYX0VHbwINlJ1sdey-LjWNFxOtxhHIawsyzu9efVv_2LmtbXVfhwVWKuR2jzlUzBm65ejExxzqww=s2048">
              <a:extLst>
                <a:ext uri="{FF2B5EF4-FFF2-40B4-BE49-F238E27FC236}">
                  <a16:creationId xmlns:a16="http://schemas.microsoft.com/office/drawing/2014/main" id="{D715BFB1-F6A5-4D9D-B151-8E422B7EC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3" b="323"/>
            <a:stretch>
              <a:fillRect/>
            </a:stretch>
          </p:blipFill>
          <p:spPr bwMode="auto">
            <a:xfrm>
              <a:off x="11091597" y="748679"/>
              <a:ext cx="4181174" cy="9000000"/>
            </a:xfrm>
            <a:custGeom>
              <a:avLst/>
              <a:gdLst>
                <a:gd name="connsiteX0" fmla="*/ 445003 w 4748213"/>
                <a:gd name="connsiteY0" fmla="*/ 0 h 10220554"/>
                <a:gd name="connsiteX1" fmla="*/ 4303210 w 4748213"/>
                <a:gd name="connsiteY1" fmla="*/ 0 h 10220554"/>
                <a:gd name="connsiteX2" fmla="*/ 4748213 w 4748213"/>
                <a:gd name="connsiteY2" fmla="*/ 445003 h 10220554"/>
                <a:gd name="connsiteX3" fmla="*/ 4748213 w 4748213"/>
                <a:gd name="connsiteY3" fmla="*/ 9775551 h 10220554"/>
                <a:gd name="connsiteX4" fmla="*/ 4303210 w 4748213"/>
                <a:gd name="connsiteY4" fmla="*/ 10220554 h 10220554"/>
                <a:gd name="connsiteX5" fmla="*/ 445003 w 4748213"/>
                <a:gd name="connsiteY5" fmla="*/ 10220554 h 10220554"/>
                <a:gd name="connsiteX6" fmla="*/ 0 w 4748213"/>
                <a:gd name="connsiteY6" fmla="*/ 9775551 h 10220554"/>
                <a:gd name="connsiteX7" fmla="*/ 0 w 4748213"/>
                <a:gd name="connsiteY7" fmla="*/ 445003 h 10220554"/>
                <a:gd name="connsiteX8" fmla="*/ 445003 w 4748213"/>
                <a:gd name="connsiteY8" fmla="*/ 0 h 1022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48213" h="10220554">
                  <a:moveTo>
                    <a:pt x="445003" y="0"/>
                  </a:moveTo>
                  <a:lnTo>
                    <a:pt x="4303210" y="0"/>
                  </a:lnTo>
                  <a:cubicBezTo>
                    <a:pt x="4548978" y="0"/>
                    <a:pt x="4748213" y="199235"/>
                    <a:pt x="4748213" y="445003"/>
                  </a:cubicBezTo>
                  <a:lnTo>
                    <a:pt x="4748213" y="9775551"/>
                  </a:lnTo>
                  <a:cubicBezTo>
                    <a:pt x="4748213" y="10021319"/>
                    <a:pt x="4548978" y="10220554"/>
                    <a:pt x="4303210" y="10220554"/>
                  </a:cubicBezTo>
                  <a:lnTo>
                    <a:pt x="445003" y="10220554"/>
                  </a:lnTo>
                  <a:cubicBezTo>
                    <a:pt x="199235" y="10220554"/>
                    <a:pt x="0" y="10021319"/>
                    <a:pt x="0" y="9775551"/>
                  </a:cubicBezTo>
                  <a:lnTo>
                    <a:pt x="0" y="445003"/>
                  </a:lnTo>
                  <a:cubicBezTo>
                    <a:pt x="0" y="199235"/>
                    <a:pt x="199235" y="0"/>
                    <a:pt x="445003" y="0"/>
                  </a:cubicBezTo>
                  <a:close/>
                </a:path>
              </a:pathLst>
            </a:custGeom>
            <a:noFill/>
            <a:ln>
              <a:solidFill>
                <a:srgbClr val="32333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圖片 24" descr="https://cdn.discordapp.com/attachments/1062207488327426122/1099310284658720778/Screenshot_20230422-202558.png">
            <a:extLst>
              <a:ext uri="{FF2B5EF4-FFF2-40B4-BE49-F238E27FC236}">
                <a16:creationId xmlns:a16="http://schemas.microsoft.com/office/drawing/2014/main" id="{234D52BF-9428-4D24-B9DD-9E8253DBE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" b="323"/>
          <a:stretch>
            <a:fillRect/>
          </a:stretch>
        </p:blipFill>
        <p:spPr bwMode="auto">
          <a:xfrm>
            <a:off x="11680771" y="748679"/>
            <a:ext cx="4181174" cy="9000000"/>
          </a:xfrm>
          <a:custGeom>
            <a:avLst/>
            <a:gdLst>
              <a:gd name="connsiteX0" fmla="*/ 445003 w 4748213"/>
              <a:gd name="connsiteY0" fmla="*/ 0 h 10220554"/>
              <a:gd name="connsiteX1" fmla="*/ 4303210 w 4748213"/>
              <a:gd name="connsiteY1" fmla="*/ 0 h 10220554"/>
              <a:gd name="connsiteX2" fmla="*/ 4748213 w 4748213"/>
              <a:gd name="connsiteY2" fmla="*/ 445003 h 10220554"/>
              <a:gd name="connsiteX3" fmla="*/ 4748213 w 4748213"/>
              <a:gd name="connsiteY3" fmla="*/ 9775551 h 10220554"/>
              <a:gd name="connsiteX4" fmla="*/ 4303210 w 4748213"/>
              <a:gd name="connsiteY4" fmla="*/ 10220554 h 10220554"/>
              <a:gd name="connsiteX5" fmla="*/ 445003 w 4748213"/>
              <a:gd name="connsiteY5" fmla="*/ 10220554 h 10220554"/>
              <a:gd name="connsiteX6" fmla="*/ 0 w 4748213"/>
              <a:gd name="connsiteY6" fmla="*/ 9775551 h 10220554"/>
              <a:gd name="connsiteX7" fmla="*/ 0 w 4748213"/>
              <a:gd name="connsiteY7" fmla="*/ 445003 h 10220554"/>
              <a:gd name="connsiteX8" fmla="*/ 445003 w 4748213"/>
              <a:gd name="connsiteY8" fmla="*/ 0 h 1022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48213" h="10220554">
                <a:moveTo>
                  <a:pt x="445003" y="0"/>
                </a:moveTo>
                <a:lnTo>
                  <a:pt x="4303210" y="0"/>
                </a:lnTo>
                <a:cubicBezTo>
                  <a:pt x="4548978" y="0"/>
                  <a:pt x="4748213" y="199235"/>
                  <a:pt x="4748213" y="445003"/>
                </a:cubicBezTo>
                <a:lnTo>
                  <a:pt x="4748213" y="9775551"/>
                </a:lnTo>
                <a:cubicBezTo>
                  <a:pt x="4748213" y="10021319"/>
                  <a:pt x="4548978" y="10220554"/>
                  <a:pt x="4303210" y="10220554"/>
                </a:cubicBezTo>
                <a:lnTo>
                  <a:pt x="445003" y="10220554"/>
                </a:lnTo>
                <a:cubicBezTo>
                  <a:pt x="199235" y="10220554"/>
                  <a:pt x="0" y="10021319"/>
                  <a:pt x="0" y="9775551"/>
                </a:cubicBezTo>
                <a:lnTo>
                  <a:pt x="0" y="445003"/>
                </a:lnTo>
                <a:cubicBezTo>
                  <a:pt x="0" y="199235"/>
                  <a:pt x="199235" y="0"/>
                  <a:pt x="445003" y="0"/>
                </a:cubicBezTo>
                <a:close/>
              </a:path>
            </a:pathLst>
          </a:custGeom>
          <a:noFill/>
          <a:ln>
            <a:solidFill>
              <a:srgbClr val="3233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935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8093B365-E120-48B3-9B85-725FB1AF5C04}"/>
              </a:ext>
            </a:extLst>
          </p:cNvPr>
          <p:cNvSpPr/>
          <p:nvPr/>
        </p:nvSpPr>
        <p:spPr>
          <a:xfrm>
            <a:off x="-1357330" y="10693400"/>
            <a:ext cx="4748213" cy="10220554"/>
          </a:xfrm>
          <a:prstGeom prst="roundRect">
            <a:avLst>
              <a:gd name="adj" fmla="val 937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5530D13-6E43-41CD-8B01-20CD3B7F09B6}"/>
              </a:ext>
            </a:extLst>
          </p:cNvPr>
          <p:cNvGrpSpPr/>
          <p:nvPr/>
        </p:nvGrpSpPr>
        <p:grpSpPr>
          <a:xfrm>
            <a:off x="4628193" y="643500"/>
            <a:ext cx="9031615" cy="9000000"/>
            <a:chOff x="1979889" y="748678"/>
            <a:chExt cx="9031615" cy="9000000"/>
          </a:xfrm>
        </p:grpSpPr>
        <p:pic>
          <p:nvPicPr>
            <p:cNvPr id="21" name="圖片 20" descr="https://lh4.googleusercontent.com/gIld1MMf4dMhQRJg3Y19zOdX1c7ndxxfe4zEymKHl9JcWJwswewGOJ5DWXY8-KaobRQVRq7ZUx_8SoeYX0VHbwINlJ1sdey-LjWNFxOtxhHIawsyzu9efVv_2LmtbXVfhwVWKuR2jzlUzBm65ejExxzqww=s2048">
              <a:extLst>
                <a:ext uri="{FF2B5EF4-FFF2-40B4-BE49-F238E27FC236}">
                  <a16:creationId xmlns:a16="http://schemas.microsoft.com/office/drawing/2014/main" id="{D715BFB1-F6A5-4D9D-B151-8E422B7EC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3" b="323"/>
            <a:stretch>
              <a:fillRect/>
            </a:stretch>
          </p:blipFill>
          <p:spPr bwMode="auto">
            <a:xfrm>
              <a:off x="1979889" y="748678"/>
              <a:ext cx="4181174" cy="9000000"/>
            </a:xfrm>
            <a:custGeom>
              <a:avLst/>
              <a:gdLst>
                <a:gd name="connsiteX0" fmla="*/ 445003 w 4748213"/>
                <a:gd name="connsiteY0" fmla="*/ 0 h 10220554"/>
                <a:gd name="connsiteX1" fmla="*/ 4303210 w 4748213"/>
                <a:gd name="connsiteY1" fmla="*/ 0 h 10220554"/>
                <a:gd name="connsiteX2" fmla="*/ 4748213 w 4748213"/>
                <a:gd name="connsiteY2" fmla="*/ 445003 h 10220554"/>
                <a:gd name="connsiteX3" fmla="*/ 4748213 w 4748213"/>
                <a:gd name="connsiteY3" fmla="*/ 9775551 h 10220554"/>
                <a:gd name="connsiteX4" fmla="*/ 4303210 w 4748213"/>
                <a:gd name="connsiteY4" fmla="*/ 10220554 h 10220554"/>
                <a:gd name="connsiteX5" fmla="*/ 445003 w 4748213"/>
                <a:gd name="connsiteY5" fmla="*/ 10220554 h 10220554"/>
                <a:gd name="connsiteX6" fmla="*/ 0 w 4748213"/>
                <a:gd name="connsiteY6" fmla="*/ 9775551 h 10220554"/>
                <a:gd name="connsiteX7" fmla="*/ 0 w 4748213"/>
                <a:gd name="connsiteY7" fmla="*/ 445003 h 10220554"/>
                <a:gd name="connsiteX8" fmla="*/ 445003 w 4748213"/>
                <a:gd name="connsiteY8" fmla="*/ 0 h 1022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48213" h="10220554">
                  <a:moveTo>
                    <a:pt x="445003" y="0"/>
                  </a:moveTo>
                  <a:lnTo>
                    <a:pt x="4303210" y="0"/>
                  </a:lnTo>
                  <a:cubicBezTo>
                    <a:pt x="4548978" y="0"/>
                    <a:pt x="4748213" y="199235"/>
                    <a:pt x="4748213" y="445003"/>
                  </a:cubicBezTo>
                  <a:lnTo>
                    <a:pt x="4748213" y="9775551"/>
                  </a:lnTo>
                  <a:cubicBezTo>
                    <a:pt x="4748213" y="10021319"/>
                    <a:pt x="4548978" y="10220554"/>
                    <a:pt x="4303210" y="10220554"/>
                  </a:cubicBezTo>
                  <a:lnTo>
                    <a:pt x="445003" y="10220554"/>
                  </a:lnTo>
                  <a:cubicBezTo>
                    <a:pt x="199235" y="10220554"/>
                    <a:pt x="0" y="10021319"/>
                    <a:pt x="0" y="9775551"/>
                  </a:cubicBezTo>
                  <a:lnTo>
                    <a:pt x="0" y="445003"/>
                  </a:lnTo>
                  <a:cubicBezTo>
                    <a:pt x="0" y="199235"/>
                    <a:pt x="199235" y="0"/>
                    <a:pt x="445003" y="0"/>
                  </a:cubicBezTo>
                  <a:close/>
                </a:path>
              </a:pathLst>
            </a:custGeom>
            <a:noFill/>
            <a:ln>
              <a:solidFill>
                <a:srgbClr val="32333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圖片 15" descr="https://lh4.googleusercontent.com/cFUqSrWRa6UbpzCmSi9Chx3J5zbmX0nDRRMZzIXVE17K6sYmmkcqI5zCLqE3Y7MJjKqQ_lxhp_s8tdM7JEL1zzMedpmjwdFXP2MS7lnzCNPNcYa_up63FBbJ9SXAKQB0mori2esQjvJJ6CyPsmKRMu5LNA=s2048">
              <a:extLst>
                <a:ext uri="{FF2B5EF4-FFF2-40B4-BE49-F238E27FC236}">
                  <a16:creationId xmlns:a16="http://schemas.microsoft.com/office/drawing/2014/main" id="{9B3B3081-9C90-460C-8147-A0A81DE558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3" b="323"/>
            <a:stretch>
              <a:fillRect/>
            </a:stretch>
          </p:blipFill>
          <p:spPr bwMode="auto">
            <a:xfrm>
              <a:off x="6830330" y="748678"/>
              <a:ext cx="4181174" cy="9000000"/>
            </a:xfrm>
            <a:custGeom>
              <a:avLst/>
              <a:gdLst>
                <a:gd name="connsiteX0" fmla="*/ 445003 w 4748213"/>
                <a:gd name="connsiteY0" fmla="*/ 0 h 10220554"/>
                <a:gd name="connsiteX1" fmla="*/ 4303210 w 4748213"/>
                <a:gd name="connsiteY1" fmla="*/ 0 h 10220554"/>
                <a:gd name="connsiteX2" fmla="*/ 4748213 w 4748213"/>
                <a:gd name="connsiteY2" fmla="*/ 445003 h 10220554"/>
                <a:gd name="connsiteX3" fmla="*/ 4748213 w 4748213"/>
                <a:gd name="connsiteY3" fmla="*/ 9775551 h 10220554"/>
                <a:gd name="connsiteX4" fmla="*/ 4303210 w 4748213"/>
                <a:gd name="connsiteY4" fmla="*/ 10220554 h 10220554"/>
                <a:gd name="connsiteX5" fmla="*/ 445003 w 4748213"/>
                <a:gd name="connsiteY5" fmla="*/ 10220554 h 10220554"/>
                <a:gd name="connsiteX6" fmla="*/ 0 w 4748213"/>
                <a:gd name="connsiteY6" fmla="*/ 9775551 h 10220554"/>
                <a:gd name="connsiteX7" fmla="*/ 0 w 4748213"/>
                <a:gd name="connsiteY7" fmla="*/ 445003 h 10220554"/>
                <a:gd name="connsiteX8" fmla="*/ 445003 w 4748213"/>
                <a:gd name="connsiteY8" fmla="*/ 0 h 1022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48213" h="10220554">
                  <a:moveTo>
                    <a:pt x="445003" y="0"/>
                  </a:moveTo>
                  <a:lnTo>
                    <a:pt x="4303210" y="0"/>
                  </a:lnTo>
                  <a:cubicBezTo>
                    <a:pt x="4548978" y="0"/>
                    <a:pt x="4748213" y="199235"/>
                    <a:pt x="4748213" y="445003"/>
                  </a:cubicBezTo>
                  <a:lnTo>
                    <a:pt x="4748213" y="9775551"/>
                  </a:lnTo>
                  <a:cubicBezTo>
                    <a:pt x="4748213" y="10021319"/>
                    <a:pt x="4548978" y="10220554"/>
                    <a:pt x="4303210" y="10220554"/>
                  </a:cubicBezTo>
                  <a:lnTo>
                    <a:pt x="445003" y="10220554"/>
                  </a:lnTo>
                  <a:cubicBezTo>
                    <a:pt x="199235" y="10220554"/>
                    <a:pt x="0" y="10021319"/>
                    <a:pt x="0" y="9775551"/>
                  </a:cubicBezTo>
                  <a:lnTo>
                    <a:pt x="0" y="445003"/>
                  </a:lnTo>
                  <a:cubicBezTo>
                    <a:pt x="0" y="199235"/>
                    <a:pt x="199235" y="0"/>
                    <a:pt x="445003" y="0"/>
                  </a:cubicBezTo>
                  <a:close/>
                </a:path>
              </a:pathLst>
            </a:custGeom>
            <a:noFill/>
            <a:ln>
              <a:solidFill>
                <a:srgbClr val="32333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Google Shape;85;p1">
            <a:extLst>
              <a:ext uri="{FF2B5EF4-FFF2-40B4-BE49-F238E27FC236}">
                <a16:creationId xmlns:a16="http://schemas.microsoft.com/office/drawing/2014/main" id="{46A8E401-B31A-4787-9FE4-16A07F39157B}"/>
              </a:ext>
            </a:extLst>
          </p:cNvPr>
          <p:cNvSpPr/>
          <p:nvPr/>
        </p:nvSpPr>
        <p:spPr>
          <a:xfrm>
            <a:off x="-3321704" y="-3935391"/>
            <a:ext cx="7835660" cy="7870782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8;p1">
            <a:extLst>
              <a:ext uri="{FF2B5EF4-FFF2-40B4-BE49-F238E27FC236}">
                <a16:creationId xmlns:a16="http://schemas.microsoft.com/office/drawing/2014/main" id="{C13582D5-C167-4A94-9AD0-905F44C9953F}"/>
              </a:ext>
            </a:extLst>
          </p:cNvPr>
          <p:cNvSpPr/>
          <p:nvPr/>
        </p:nvSpPr>
        <p:spPr>
          <a:xfrm>
            <a:off x="14480994" y="3158114"/>
            <a:ext cx="8518024" cy="8556205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601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/>
          <p:nvPr/>
        </p:nvSpPr>
        <p:spPr>
          <a:xfrm>
            <a:off x="1794934" y="426721"/>
            <a:ext cx="14698133" cy="137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>
              <a:latin typeface="激燃體 1.3 Black" panose="020B0A00000000000000" pitchFamily="34" charset="-120"/>
              <a:ea typeface="激燃體 1.3 Black" panose="020B0A00000000000000" pitchFamily="34" charset="-120"/>
            </a:endParaRPr>
          </a:p>
          <a:p>
            <a:pPr lvl="0">
              <a:lnSpc>
                <a:spcPct val="90000"/>
              </a:lnSpc>
            </a:pPr>
            <a:r>
              <a:rPr lang="en-US" sz="8500" b="1" dirty="0">
                <a:solidFill>
                  <a:srgbClr val="79A1BF"/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Features to be Tested</a:t>
            </a:r>
          </a:p>
        </p:txBody>
      </p:sp>
      <p:graphicFrame>
        <p:nvGraphicFramePr>
          <p:cNvPr id="15" name="Google Shape;214;p8">
            <a:extLst>
              <a:ext uri="{FF2B5EF4-FFF2-40B4-BE49-F238E27FC236}">
                <a16:creationId xmlns:a16="http://schemas.microsoft.com/office/drawing/2014/main" id="{0E0030BD-98D0-497D-9B36-CD9C17A5C9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5355739"/>
              </p:ext>
            </p:extLst>
          </p:nvPr>
        </p:nvGraphicFramePr>
        <p:xfrm>
          <a:off x="1794935" y="2227238"/>
          <a:ext cx="14698132" cy="7245843"/>
        </p:xfrm>
        <a:graphic>
          <a:graphicData uri="http://schemas.openxmlformats.org/drawingml/2006/table">
            <a:tbl>
              <a:tblPr>
                <a:noFill/>
                <a:tableStyleId>{3A4FFFF3-AD38-4727-BA6A-636747385C40}</a:tableStyleId>
              </a:tblPr>
              <a:tblGrid>
                <a:gridCol w="3589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8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30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800" b="1" dirty="0">
                          <a:effectLst/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Times New Roman" panose="02020603050405020304" pitchFamily="18" charset="0"/>
                        </a:rPr>
                        <a:t>Feature</a:t>
                      </a:r>
                      <a:endParaRPr lang="zh-TW" sz="2800" dirty="0">
                        <a:effectLst/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68580" marR="68580" marT="0" marB="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83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800" b="1" dirty="0">
                          <a:effectLst/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Times New Roman" panose="02020603050405020304" pitchFamily="18" charset="0"/>
                        </a:rPr>
                        <a:t>Description</a:t>
                      </a:r>
                      <a:endParaRPr lang="zh-TW" sz="2800" dirty="0">
                        <a:effectLst/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68580" marR="68580" marT="0" marB="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83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04364"/>
                  </a:ext>
                </a:extLst>
              </a:tr>
              <a:tr h="7488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b="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Ubuntu"/>
                          <a:sym typeface="Ubuntu"/>
                        </a:rPr>
                        <a:t>Note Created</a:t>
                      </a:r>
                      <a:endParaRPr sz="2800" b="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Ubuntu"/>
                          <a:sym typeface="Ubuntu"/>
                        </a:rPr>
                        <a:t>建立筆記內容，並選擇是否插入圖片、時間、編輯標籤等等。</a:t>
                      </a:r>
                      <a:endParaRPr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b="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Ubuntu"/>
                          <a:sym typeface="Ubuntu"/>
                        </a:rPr>
                        <a:t>Note Updated</a:t>
                      </a:r>
                      <a:endParaRPr lang="zh-TW" altLang="en-US" sz="2800" b="0" u="none" strike="noStrike" cap="none" dirty="0">
                        <a:solidFill>
                          <a:srgbClr val="000000"/>
                        </a:solidFill>
                        <a:latin typeface="jf open 粉圓 1.1" panose="020F0500000000000000" pitchFamily="34" charset="-120"/>
                        <a:ea typeface="jf open 粉圓 1.1" panose="020F0500000000000000" pitchFamily="34" charset="-120"/>
                        <a:cs typeface="Ubuntu"/>
                        <a:sym typeface="Ubuntu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sym typeface="Ubuntu"/>
                        </a:rPr>
                        <a:t>編輯筆記內容，包括文字、圖片、更換標籤等等。</a:t>
                      </a:r>
                      <a:endParaRPr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b="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Ubuntu"/>
                          <a:sym typeface="Ubuntu"/>
                        </a:rPr>
                        <a:t>Note Deleted</a:t>
                      </a:r>
                      <a:endParaRPr lang="zh-TW" altLang="en-US" sz="2800" b="0" u="none" strike="noStrike" cap="none" dirty="0">
                        <a:solidFill>
                          <a:srgbClr val="000000"/>
                        </a:solidFill>
                        <a:latin typeface="jf open 粉圓 1.1" panose="020F0500000000000000" pitchFamily="34" charset="-120"/>
                        <a:ea typeface="jf open 粉圓 1.1" panose="020F0500000000000000" pitchFamily="34" charset="-120"/>
                        <a:cs typeface="Ubuntu"/>
                        <a:sym typeface="Ubuntu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sym typeface="Ubuntu"/>
                        </a:rPr>
                        <a:t>刪除筆記內容</a:t>
                      </a:r>
                      <a:r>
                        <a:rPr lang="en-US" altLang="zh-TW" sz="280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sym typeface="Ubuntu"/>
                        </a:rPr>
                        <a:t>(</a:t>
                      </a:r>
                      <a:r>
                        <a:rPr lang="zh-TW" altLang="en-US" sz="280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sym typeface="Ubuntu"/>
                        </a:rPr>
                        <a:t>文字、整篇日記</a:t>
                      </a:r>
                      <a:r>
                        <a:rPr lang="en-US" altLang="zh-TW" sz="280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sym typeface="Ubuntu"/>
                        </a:rPr>
                        <a:t>)</a:t>
                      </a:r>
                      <a:r>
                        <a:rPr lang="zh-TW" altLang="en-US" sz="280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sym typeface="Ubuntu"/>
                        </a:rPr>
                        <a:t>。</a:t>
                      </a:r>
                      <a:endParaRPr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b="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Ubuntu"/>
                          <a:sym typeface="Ubuntu"/>
                        </a:rPr>
                        <a:t>Note Sorted</a:t>
                      </a:r>
                      <a:endParaRPr lang="zh-TW" altLang="en-US" sz="2800" b="0" u="none" strike="noStrike" cap="none" dirty="0">
                        <a:solidFill>
                          <a:srgbClr val="000000"/>
                        </a:solidFill>
                        <a:latin typeface="jf open 粉圓 1.1" panose="020F0500000000000000" pitchFamily="34" charset="-120"/>
                        <a:ea typeface="jf open 粉圓 1.1" panose="020F0500000000000000" pitchFamily="34" charset="-120"/>
                        <a:cs typeface="Ubuntu"/>
                        <a:sym typeface="Ubuntu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sym typeface="Ubuntu"/>
                        </a:rPr>
                        <a:t>排序已編輯的日記。</a:t>
                      </a:r>
                      <a:endParaRPr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b="0" i="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sym typeface="Arial"/>
                        </a:rPr>
                        <a:t>Image Show</a:t>
                      </a:r>
                      <a:endParaRPr sz="2800" b="0" i="0" u="none" strike="noStrike" cap="none" dirty="0">
                        <a:solidFill>
                          <a:srgbClr val="000000"/>
                        </a:solidFill>
                        <a:latin typeface="jf open 粉圓 1.1" panose="020F0500000000000000" pitchFamily="34" charset="-120"/>
                        <a:ea typeface="jf open 粉圓 1.1" panose="020F0500000000000000" pitchFamily="34" charset="-120"/>
                        <a:sym typeface="Arial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顯示已加入筆記的圖片。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809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sym typeface="Arial"/>
                        </a:rPr>
                        <a:t>Setting Skin</a:t>
                      </a:r>
                      <a:endParaRPr sz="2800" b="0" i="0" u="none" strike="noStrike" cap="none" dirty="0">
                        <a:solidFill>
                          <a:srgbClr val="000000"/>
                        </a:solidFill>
                        <a:latin typeface="jf open 粉圓 1.1" panose="020F0500000000000000" pitchFamily="34" charset="-120"/>
                        <a:ea typeface="jf open 粉圓 1.1" panose="020F0500000000000000" pitchFamily="34" charset="-120"/>
                        <a:sym typeface="Arial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設定筆記背景與字體。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387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sym typeface="Arial"/>
                        </a:rPr>
                        <a:t>Setting Image</a:t>
                      </a:r>
                      <a:endParaRPr sz="2800" b="0" i="0" u="none" strike="noStrike" cap="none" dirty="0">
                        <a:solidFill>
                          <a:srgbClr val="000000"/>
                        </a:solidFill>
                        <a:latin typeface="jf open 粉圓 1.1" panose="020F0500000000000000" pitchFamily="34" charset="-120"/>
                        <a:ea typeface="jf open 粉圓 1.1" panose="020F0500000000000000" pitchFamily="34" charset="-120"/>
                        <a:sym typeface="Arial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設定插入筆記之圖片大小。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058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6012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/>
          <p:nvPr/>
        </p:nvSpPr>
        <p:spPr>
          <a:xfrm>
            <a:off x="1794934" y="426721"/>
            <a:ext cx="14698133" cy="137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>
              <a:latin typeface="激燃體 1.3 Black" panose="020B0A00000000000000" pitchFamily="34" charset="-120"/>
              <a:ea typeface="激燃體 1.3 Black" panose="020B0A00000000000000" pitchFamily="34" charset="-120"/>
            </a:endParaRPr>
          </a:p>
          <a:p>
            <a:pPr lvl="0">
              <a:lnSpc>
                <a:spcPct val="90000"/>
              </a:lnSpc>
            </a:pPr>
            <a:r>
              <a:rPr lang="en-US" sz="8500" b="1" dirty="0">
                <a:solidFill>
                  <a:srgbClr val="79A1BF"/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Features to be Tested</a:t>
            </a:r>
          </a:p>
        </p:txBody>
      </p:sp>
      <p:graphicFrame>
        <p:nvGraphicFramePr>
          <p:cNvPr id="15" name="Google Shape;214;p8">
            <a:extLst>
              <a:ext uri="{FF2B5EF4-FFF2-40B4-BE49-F238E27FC236}">
                <a16:creationId xmlns:a16="http://schemas.microsoft.com/office/drawing/2014/main" id="{0E0030BD-98D0-497D-9B36-CD9C17A5C9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859272"/>
              </p:ext>
            </p:extLst>
          </p:nvPr>
        </p:nvGraphicFramePr>
        <p:xfrm>
          <a:off x="1794935" y="2227238"/>
          <a:ext cx="14698132" cy="5658024"/>
        </p:xfrm>
        <a:graphic>
          <a:graphicData uri="http://schemas.openxmlformats.org/drawingml/2006/table">
            <a:tbl>
              <a:tblPr>
                <a:noFill/>
                <a:tableStyleId>{3A4FFFF3-AD38-4727-BA6A-636747385C40}</a:tableStyleId>
              </a:tblPr>
              <a:tblGrid>
                <a:gridCol w="3589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8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30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800" b="1" dirty="0">
                          <a:effectLst/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Times New Roman" panose="02020603050405020304" pitchFamily="18" charset="0"/>
                        </a:rPr>
                        <a:t>Feature</a:t>
                      </a:r>
                      <a:endParaRPr lang="zh-TW" sz="2800" dirty="0">
                        <a:effectLst/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68580" marR="68580" marT="0" marB="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83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800" b="1" dirty="0">
                          <a:effectLst/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Times New Roman" panose="02020603050405020304" pitchFamily="18" charset="0"/>
                        </a:rPr>
                        <a:t>Description</a:t>
                      </a:r>
                      <a:endParaRPr lang="zh-TW" sz="2800" dirty="0">
                        <a:effectLst/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68580" marR="68580" marT="0" marB="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83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04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sym typeface="Arial"/>
                        </a:rPr>
                        <a:t>Setting Lock</a:t>
                      </a:r>
                      <a:endParaRPr sz="2800" b="0" i="0" u="none" strike="noStrike" cap="none" dirty="0">
                        <a:solidFill>
                          <a:srgbClr val="000000"/>
                        </a:solidFill>
                        <a:latin typeface="jf open 粉圓 1.1" panose="020F0500000000000000" pitchFamily="34" charset="-120"/>
                        <a:ea typeface="jf open 粉圓 1.1" panose="020F0500000000000000" pitchFamily="34" charset="-120"/>
                        <a:sym typeface="Arial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設定筆記密碼鎖。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541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sym typeface="Arial"/>
                        </a:rPr>
                        <a:t>Setting First Day of Week</a:t>
                      </a:r>
                      <a:endParaRPr sz="2800" b="0" i="0" u="none" strike="noStrike" cap="none" dirty="0">
                        <a:solidFill>
                          <a:srgbClr val="000000"/>
                        </a:solidFill>
                        <a:latin typeface="jf open 粉圓 1.1" panose="020F0500000000000000" pitchFamily="34" charset="-120"/>
                        <a:ea typeface="jf open 粉圓 1.1" panose="020F0500000000000000" pitchFamily="34" charset="-120"/>
                        <a:sym typeface="Arial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設定一週的起始日。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105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sym typeface="Arial"/>
                        </a:rPr>
                        <a:t>Story Language Only</a:t>
                      </a:r>
                      <a:endParaRPr sz="2800" b="0" i="0" u="none" strike="noStrike" cap="none" dirty="0">
                        <a:solidFill>
                          <a:srgbClr val="000000"/>
                        </a:solidFill>
                        <a:latin typeface="jf open 粉圓 1.1" panose="020F0500000000000000" pitchFamily="34" charset="-120"/>
                        <a:ea typeface="jf open 粉圓 1.1" panose="020F0500000000000000" pitchFamily="34" charset="-120"/>
                        <a:sym typeface="Arial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限定今日故事的語言。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195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sym typeface="Arial"/>
                        </a:rPr>
                        <a:t>Story Copy or Save</a:t>
                      </a:r>
                      <a:endParaRPr sz="2800" b="0" i="0" u="none" strike="noStrike" cap="none" dirty="0">
                        <a:solidFill>
                          <a:srgbClr val="000000"/>
                        </a:solidFill>
                        <a:latin typeface="jf open 粉圓 1.1" panose="020F0500000000000000" pitchFamily="34" charset="-120"/>
                        <a:ea typeface="jf open 粉圓 1.1" panose="020F0500000000000000" pitchFamily="34" charset="-120"/>
                        <a:sym typeface="Arial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複製今日故事的內容或保存故事。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404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5965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00;p2">
            <a:extLst>
              <a:ext uri="{FF2B5EF4-FFF2-40B4-BE49-F238E27FC236}">
                <a16:creationId xmlns:a16="http://schemas.microsoft.com/office/drawing/2014/main" id="{2A8331C8-5E50-493F-A1F9-A88FCAB9E426}"/>
              </a:ext>
            </a:extLst>
          </p:cNvPr>
          <p:cNvSpPr/>
          <p:nvPr/>
        </p:nvSpPr>
        <p:spPr>
          <a:xfrm>
            <a:off x="476250" y="5539617"/>
            <a:ext cx="17335500" cy="4290009"/>
          </a:xfrm>
          <a:custGeom>
            <a:avLst/>
            <a:gdLst/>
            <a:ahLst/>
            <a:cxnLst/>
            <a:rect l="l" t="t" r="r" b="b"/>
            <a:pathLst>
              <a:path w="4565728" h="1129879" extrusionOk="0">
                <a:moveTo>
                  <a:pt x="16077" y="0"/>
                </a:moveTo>
                <a:lnTo>
                  <a:pt x="4549651" y="0"/>
                </a:lnTo>
                <a:cubicBezTo>
                  <a:pt x="4558530" y="0"/>
                  <a:pt x="4565728" y="7198"/>
                  <a:pt x="4565728" y="16077"/>
                </a:cubicBezTo>
                <a:lnTo>
                  <a:pt x="4565728" y="1113801"/>
                </a:lnTo>
                <a:cubicBezTo>
                  <a:pt x="4565728" y="1122681"/>
                  <a:pt x="4558530" y="1129879"/>
                  <a:pt x="4549651" y="1129879"/>
                </a:cubicBezTo>
                <a:lnTo>
                  <a:pt x="16077" y="1129879"/>
                </a:lnTo>
                <a:cubicBezTo>
                  <a:pt x="7198" y="1129879"/>
                  <a:pt x="0" y="1122681"/>
                  <a:pt x="0" y="1113801"/>
                </a:cubicBezTo>
                <a:lnTo>
                  <a:pt x="0" y="16077"/>
                </a:lnTo>
                <a:cubicBezTo>
                  <a:pt x="0" y="7198"/>
                  <a:pt x="7198" y="0"/>
                  <a:pt x="16077" y="0"/>
                </a:cubicBez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ea typeface="jf open 粉圓 1.1" panose="020F0500000000000000" pitchFamily="34" charset="-120"/>
            </a:endParaRPr>
          </a:p>
        </p:txBody>
      </p:sp>
      <p:sp>
        <p:nvSpPr>
          <p:cNvPr id="36" name="Google Shape;102;p2">
            <a:extLst>
              <a:ext uri="{FF2B5EF4-FFF2-40B4-BE49-F238E27FC236}">
                <a16:creationId xmlns:a16="http://schemas.microsoft.com/office/drawing/2014/main" id="{5E338290-1BAE-4A7D-A5A7-11D7F2937447}"/>
              </a:ext>
            </a:extLst>
          </p:cNvPr>
          <p:cNvSpPr txBox="1"/>
          <p:nvPr/>
        </p:nvSpPr>
        <p:spPr>
          <a:xfrm>
            <a:off x="1028700" y="3525521"/>
            <a:ext cx="9386100" cy="137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激燃體 1.3 Black" panose="020B0A00000000000000" pitchFamily="34" charset="-120"/>
              <a:ea typeface="激燃體 1.3 Black" panose="020B0A00000000000000" pitchFamily="34" charset="-120"/>
            </a:endParaRPr>
          </a:p>
          <a:p>
            <a:pPr lvl="0">
              <a:lnSpc>
                <a:spcPct val="90000"/>
              </a:lnSpc>
            </a:pPr>
            <a:r>
              <a:rPr lang="en-US" sz="8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Test Criteria</a:t>
            </a:r>
          </a:p>
        </p:txBody>
      </p:sp>
      <p:sp>
        <p:nvSpPr>
          <p:cNvPr id="33" name="Google Shape;123;p3">
            <a:extLst>
              <a:ext uri="{FF2B5EF4-FFF2-40B4-BE49-F238E27FC236}">
                <a16:creationId xmlns:a16="http://schemas.microsoft.com/office/drawing/2014/main" id="{0070D379-A8AF-48B9-82F8-4E7536BC8C3F}"/>
              </a:ext>
            </a:extLst>
          </p:cNvPr>
          <p:cNvSpPr txBox="1"/>
          <p:nvPr/>
        </p:nvSpPr>
        <p:spPr>
          <a:xfrm>
            <a:off x="3522134" y="6472751"/>
            <a:ext cx="11243733" cy="2423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altLang="zh-TW" sz="37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1.</a:t>
            </a:r>
            <a:r>
              <a:rPr lang="zh-TW" altLang="en-US" sz="37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 </a:t>
            </a:r>
            <a:r>
              <a:rPr lang="en-US" sz="37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Code coverage (Feature to be tested) </a:t>
            </a:r>
            <a:r>
              <a:rPr lang="zh-TW" altLang="en-US" sz="37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達到 </a:t>
            </a:r>
            <a:r>
              <a:rPr lang="en-US" altLang="zh-TW" sz="37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70%</a:t>
            </a:r>
          </a:p>
          <a:p>
            <a:pPr lvl="0">
              <a:lnSpc>
                <a:spcPct val="140000"/>
              </a:lnSpc>
            </a:pPr>
            <a:r>
              <a:rPr lang="en-US" altLang="zh-TW" sz="37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2.</a:t>
            </a:r>
            <a:r>
              <a:rPr lang="zh-TW" altLang="en-US" sz="37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 所有 </a:t>
            </a:r>
            <a:r>
              <a:rPr lang="en-US" sz="37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Test Case</a:t>
            </a:r>
            <a:r>
              <a:rPr lang="zh-TW" altLang="en-US" sz="37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 達 </a:t>
            </a:r>
            <a:r>
              <a:rPr lang="en-US" altLang="zh-TW" sz="37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85% </a:t>
            </a:r>
            <a:r>
              <a:rPr lang="zh-TW" altLang="en-US" sz="37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以上通過</a:t>
            </a:r>
          </a:p>
          <a:p>
            <a:pPr lvl="0">
              <a:lnSpc>
                <a:spcPct val="140000"/>
              </a:lnSpc>
            </a:pPr>
            <a:r>
              <a:rPr lang="en-US" altLang="zh-TW" sz="37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3.</a:t>
            </a:r>
            <a:r>
              <a:rPr lang="zh-TW" altLang="en-US" sz="37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 </a:t>
            </a:r>
            <a:r>
              <a:rPr lang="en-US" sz="37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Priority 1 &amp; 2 </a:t>
            </a:r>
            <a:r>
              <a:rPr lang="zh-TW" altLang="en-US" sz="37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的測試需全部通過</a:t>
            </a:r>
          </a:p>
        </p:txBody>
      </p:sp>
      <p:pic>
        <p:nvPicPr>
          <p:cNvPr id="34" name="Google Shape;545;g181e5b8c95d_0_343">
            <a:extLst>
              <a:ext uri="{FF2B5EF4-FFF2-40B4-BE49-F238E27FC236}">
                <a16:creationId xmlns:a16="http://schemas.microsoft.com/office/drawing/2014/main" id="{206C1045-CC9D-45D0-83A4-4AC94EC3DB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896" t="11474" r="29449" b="10364"/>
          <a:stretch/>
        </p:blipFill>
        <p:spPr>
          <a:xfrm rot="21277057">
            <a:off x="10660414" y="479824"/>
            <a:ext cx="4983326" cy="5471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46;p5">
            <a:extLst>
              <a:ext uri="{FF2B5EF4-FFF2-40B4-BE49-F238E27FC236}">
                <a16:creationId xmlns:a16="http://schemas.microsoft.com/office/drawing/2014/main" id="{3F86426E-1A14-412D-BFCE-9F4942F97A2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44091" y="-208405"/>
            <a:ext cx="2712866" cy="240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47;p5">
            <a:extLst>
              <a:ext uri="{FF2B5EF4-FFF2-40B4-BE49-F238E27FC236}">
                <a16:creationId xmlns:a16="http://schemas.microsoft.com/office/drawing/2014/main" id="{E4C449AE-38CA-414F-B570-9808877322D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85865">
            <a:off x="14390189" y="176712"/>
            <a:ext cx="944468" cy="1248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9949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1539</TotalTime>
  <Words>793</Words>
  <Application>Microsoft Office PowerPoint</Application>
  <PresentationFormat>自訂</PresentationFormat>
  <Paragraphs>202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7" baseType="lpstr">
      <vt:lpstr>Times New Roman</vt:lpstr>
      <vt:lpstr>Ubuntu</vt:lpstr>
      <vt:lpstr>新細明體</vt:lpstr>
      <vt:lpstr>jf open 粉圓 1.1</vt:lpstr>
      <vt:lpstr>粒線體 等寬</vt:lpstr>
      <vt:lpstr>Arial</vt:lpstr>
      <vt:lpstr>激燃體 1.3 Black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lab1323</dc:creator>
  <cp:lastModifiedBy>lab1323</cp:lastModifiedBy>
  <cp:revision>184</cp:revision>
  <dcterms:created xsi:type="dcterms:W3CDTF">2006-08-16T00:00:00Z</dcterms:created>
  <dcterms:modified xsi:type="dcterms:W3CDTF">2023-04-25T06:24:18Z</dcterms:modified>
</cp:coreProperties>
</file>